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7"/>
  </p:notesMasterIdLst>
  <p:handoutMasterIdLst>
    <p:handoutMasterId r:id="rId28"/>
  </p:handoutMasterIdLst>
  <p:sldIdLst>
    <p:sldId id="256" r:id="rId2"/>
    <p:sldId id="332" r:id="rId3"/>
    <p:sldId id="337" r:id="rId4"/>
    <p:sldId id="336" r:id="rId5"/>
    <p:sldId id="263" r:id="rId6"/>
    <p:sldId id="338" r:id="rId7"/>
    <p:sldId id="341" r:id="rId8"/>
    <p:sldId id="342" r:id="rId9"/>
    <p:sldId id="273" r:id="rId10"/>
    <p:sldId id="261" r:id="rId11"/>
    <p:sldId id="343" r:id="rId12"/>
    <p:sldId id="284" r:id="rId13"/>
    <p:sldId id="285" r:id="rId14"/>
    <p:sldId id="363" r:id="rId15"/>
    <p:sldId id="265" r:id="rId16"/>
    <p:sldId id="365" r:id="rId17"/>
    <p:sldId id="302" r:id="rId18"/>
    <p:sldId id="366" r:id="rId19"/>
    <p:sldId id="355" r:id="rId20"/>
    <p:sldId id="359" r:id="rId21"/>
    <p:sldId id="290" r:id="rId22"/>
    <p:sldId id="291" r:id="rId23"/>
    <p:sldId id="368" r:id="rId24"/>
    <p:sldId id="367" r:id="rId25"/>
    <p:sldId id="36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61"/>
    <p:restoredTop sz="79456"/>
  </p:normalViewPr>
  <p:slideViewPr>
    <p:cSldViewPr snapToGrid="0" snapToObjects="1">
      <p:cViewPr varScale="1">
        <p:scale>
          <a:sx n="100" d="100"/>
          <a:sy n="100" d="100"/>
        </p:scale>
        <p:origin x="179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C652D6-6DA3-C54D-9925-A48A21E0FD3E}" type="doc">
      <dgm:prSet loTypeId="urn:microsoft.com/office/officeart/2005/8/layout/hProcess3" loCatId="" qsTypeId="urn:microsoft.com/office/officeart/2005/8/quickstyle/simple1" qsCatId="simple" csTypeId="urn:microsoft.com/office/officeart/2005/8/colors/accent1_2" csCatId="accent1" phldr="1"/>
      <dgm:spPr/>
    </dgm:pt>
    <dgm:pt modelId="{C74491E9-69A3-744F-9AC9-C40E3F07495D}">
      <dgm:prSet phldrT="[Text]"/>
      <dgm:spPr/>
      <dgm:t>
        <a:bodyPr/>
        <a:lstStyle/>
        <a:p>
          <a:r>
            <a:rPr lang="en-US" dirty="0"/>
            <a:t>Login</a:t>
          </a:r>
        </a:p>
      </dgm:t>
    </dgm:pt>
    <dgm:pt modelId="{5D4B3058-3285-4540-83AC-83A9336C55B4}" type="parTrans" cxnId="{8331B853-43E7-B643-AC78-9F9C8E6F7E7C}">
      <dgm:prSet/>
      <dgm:spPr/>
      <dgm:t>
        <a:bodyPr/>
        <a:lstStyle/>
        <a:p>
          <a:endParaRPr lang="en-US"/>
        </a:p>
      </dgm:t>
    </dgm:pt>
    <dgm:pt modelId="{8A1606A5-4EAF-7748-B510-62FE988B0D4F}" type="sibTrans" cxnId="{8331B853-43E7-B643-AC78-9F9C8E6F7E7C}">
      <dgm:prSet/>
      <dgm:spPr/>
      <dgm:t>
        <a:bodyPr/>
        <a:lstStyle/>
        <a:p>
          <a:endParaRPr lang="en-US"/>
        </a:p>
      </dgm:t>
    </dgm:pt>
    <dgm:pt modelId="{CF4768AF-BE79-B14F-ADB6-042E0ABCF39A}" type="pres">
      <dgm:prSet presAssocID="{CBC652D6-6DA3-C54D-9925-A48A21E0FD3E}" presName="Name0" presStyleCnt="0">
        <dgm:presLayoutVars>
          <dgm:dir/>
          <dgm:animLvl val="lvl"/>
          <dgm:resizeHandles val="exact"/>
        </dgm:presLayoutVars>
      </dgm:prSet>
      <dgm:spPr/>
    </dgm:pt>
    <dgm:pt modelId="{C2B12769-184A-CA41-97C0-F0CA995C6BE9}" type="pres">
      <dgm:prSet presAssocID="{CBC652D6-6DA3-C54D-9925-A48A21E0FD3E}" presName="dummy" presStyleCnt="0"/>
      <dgm:spPr/>
    </dgm:pt>
    <dgm:pt modelId="{4808EF56-6D4C-4645-8E1E-CA4A6D65A86F}" type="pres">
      <dgm:prSet presAssocID="{CBC652D6-6DA3-C54D-9925-A48A21E0FD3E}" presName="linH" presStyleCnt="0"/>
      <dgm:spPr/>
    </dgm:pt>
    <dgm:pt modelId="{9C8BC82D-1C2E-244C-8DEA-8B83F2AA25B5}" type="pres">
      <dgm:prSet presAssocID="{CBC652D6-6DA3-C54D-9925-A48A21E0FD3E}" presName="padding1" presStyleCnt="0"/>
      <dgm:spPr/>
    </dgm:pt>
    <dgm:pt modelId="{165DDBEE-3E67-6348-8261-E17F50D4CE71}" type="pres">
      <dgm:prSet presAssocID="{C74491E9-69A3-744F-9AC9-C40E3F07495D}" presName="linV" presStyleCnt="0"/>
      <dgm:spPr/>
    </dgm:pt>
    <dgm:pt modelId="{D62F9209-F768-4F48-BF3E-16ADD5FD485C}" type="pres">
      <dgm:prSet presAssocID="{C74491E9-69A3-744F-9AC9-C40E3F07495D}" presName="spVertical1" presStyleCnt="0"/>
      <dgm:spPr/>
    </dgm:pt>
    <dgm:pt modelId="{1301666E-6411-554A-9982-501FE4B54D43}" type="pres">
      <dgm:prSet presAssocID="{C74491E9-69A3-744F-9AC9-C40E3F07495D}" presName="par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19AB2EB5-E5F3-1B41-B08D-FA5D92FCD432}" type="pres">
      <dgm:prSet presAssocID="{C74491E9-69A3-744F-9AC9-C40E3F07495D}" presName="spVertical2" presStyleCnt="0"/>
      <dgm:spPr/>
    </dgm:pt>
    <dgm:pt modelId="{0B8AFF8B-2F71-594D-BEAB-75E5F50828C1}" type="pres">
      <dgm:prSet presAssocID="{C74491E9-69A3-744F-9AC9-C40E3F07495D}" presName="spVertical3" presStyleCnt="0"/>
      <dgm:spPr/>
    </dgm:pt>
    <dgm:pt modelId="{ACCC8803-E9C3-BA4B-ADC5-E103639327B3}" type="pres">
      <dgm:prSet presAssocID="{CBC652D6-6DA3-C54D-9925-A48A21E0FD3E}" presName="padding2" presStyleCnt="0"/>
      <dgm:spPr/>
    </dgm:pt>
    <dgm:pt modelId="{2167587C-E1CA-8440-B2C9-67309008B1DF}" type="pres">
      <dgm:prSet presAssocID="{CBC652D6-6DA3-C54D-9925-A48A21E0FD3E}" presName="negArrow" presStyleCnt="0"/>
      <dgm:spPr/>
    </dgm:pt>
    <dgm:pt modelId="{7B19061C-A966-2641-BCB6-E40F5B6866CC}" type="pres">
      <dgm:prSet presAssocID="{CBC652D6-6DA3-C54D-9925-A48A21E0FD3E}" presName="backgroundArrow" presStyleLbl="node1" presStyleIdx="0" presStyleCnt="1"/>
      <dgm:spPr/>
    </dgm:pt>
  </dgm:ptLst>
  <dgm:cxnLst>
    <dgm:cxn modelId="{3F0E6D1D-0EB8-3941-A9A1-AEB6A2B55AD7}" type="presOf" srcId="{C74491E9-69A3-744F-9AC9-C40E3F07495D}" destId="{1301666E-6411-554A-9982-501FE4B54D43}" srcOrd="0" destOrd="0" presId="urn:microsoft.com/office/officeart/2005/8/layout/hProcess3"/>
    <dgm:cxn modelId="{8331B853-43E7-B643-AC78-9F9C8E6F7E7C}" srcId="{CBC652D6-6DA3-C54D-9925-A48A21E0FD3E}" destId="{C74491E9-69A3-744F-9AC9-C40E3F07495D}" srcOrd="0" destOrd="0" parTransId="{5D4B3058-3285-4540-83AC-83A9336C55B4}" sibTransId="{8A1606A5-4EAF-7748-B510-62FE988B0D4F}"/>
    <dgm:cxn modelId="{5CDE37A2-3A21-3A47-82AE-0E93DEF10C89}" type="presOf" srcId="{CBC652D6-6DA3-C54D-9925-A48A21E0FD3E}" destId="{CF4768AF-BE79-B14F-ADB6-042E0ABCF39A}" srcOrd="0" destOrd="0" presId="urn:microsoft.com/office/officeart/2005/8/layout/hProcess3"/>
    <dgm:cxn modelId="{C6D5ADB8-B465-BC4E-9781-76DDC9D950BB}" type="presParOf" srcId="{CF4768AF-BE79-B14F-ADB6-042E0ABCF39A}" destId="{C2B12769-184A-CA41-97C0-F0CA995C6BE9}" srcOrd="0" destOrd="0" presId="urn:microsoft.com/office/officeart/2005/8/layout/hProcess3"/>
    <dgm:cxn modelId="{9ED28D91-95C6-8C40-8EA3-F4EEBB143AB9}" type="presParOf" srcId="{CF4768AF-BE79-B14F-ADB6-042E0ABCF39A}" destId="{4808EF56-6D4C-4645-8E1E-CA4A6D65A86F}" srcOrd="1" destOrd="0" presId="urn:microsoft.com/office/officeart/2005/8/layout/hProcess3"/>
    <dgm:cxn modelId="{F739B879-424E-D148-9223-93F761539013}" type="presParOf" srcId="{4808EF56-6D4C-4645-8E1E-CA4A6D65A86F}" destId="{9C8BC82D-1C2E-244C-8DEA-8B83F2AA25B5}" srcOrd="0" destOrd="0" presId="urn:microsoft.com/office/officeart/2005/8/layout/hProcess3"/>
    <dgm:cxn modelId="{A46F42C1-9CE9-2B4D-9178-181DA4526FFE}" type="presParOf" srcId="{4808EF56-6D4C-4645-8E1E-CA4A6D65A86F}" destId="{165DDBEE-3E67-6348-8261-E17F50D4CE71}" srcOrd="1" destOrd="0" presId="urn:microsoft.com/office/officeart/2005/8/layout/hProcess3"/>
    <dgm:cxn modelId="{A7EC2562-CB9E-C04B-A3DD-F7B5B075DD39}" type="presParOf" srcId="{165DDBEE-3E67-6348-8261-E17F50D4CE71}" destId="{D62F9209-F768-4F48-BF3E-16ADD5FD485C}" srcOrd="0" destOrd="0" presId="urn:microsoft.com/office/officeart/2005/8/layout/hProcess3"/>
    <dgm:cxn modelId="{97CD069A-E011-3C4D-A3B5-ECFD2C34D3BE}" type="presParOf" srcId="{165DDBEE-3E67-6348-8261-E17F50D4CE71}" destId="{1301666E-6411-554A-9982-501FE4B54D43}" srcOrd="1" destOrd="0" presId="urn:microsoft.com/office/officeart/2005/8/layout/hProcess3"/>
    <dgm:cxn modelId="{7721D76F-D971-4248-9DAF-165596379338}" type="presParOf" srcId="{165DDBEE-3E67-6348-8261-E17F50D4CE71}" destId="{19AB2EB5-E5F3-1B41-B08D-FA5D92FCD432}" srcOrd="2" destOrd="0" presId="urn:microsoft.com/office/officeart/2005/8/layout/hProcess3"/>
    <dgm:cxn modelId="{C7BE6591-74A9-614B-9036-0957905AF809}" type="presParOf" srcId="{165DDBEE-3E67-6348-8261-E17F50D4CE71}" destId="{0B8AFF8B-2F71-594D-BEAB-75E5F50828C1}" srcOrd="3" destOrd="0" presId="urn:microsoft.com/office/officeart/2005/8/layout/hProcess3"/>
    <dgm:cxn modelId="{DD6F03AF-6A52-354F-AFF9-59D9279F7B47}" type="presParOf" srcId="{4808EF56-6D4C-4645-8E1E-CA4A6D65A86F}" destId="{ACCC8803-E9C3-BA4B-ADC5-E103639327B3}" srcOrd="2" destOrd="0" presId="urn:microsoft.com/office/officeart/2005/8/layout/hProcess3"/>
    <dgm:cxn modelId="{4C7B9196-FD6F-F944-B5F6-F7BBBFF5B430}" type="presParOf" srcId="{4808EF56-6D4C-4645-8E1E-CA4A6D65A86F}" destId="{2167587C-E1CA-8440-B2C9-67309008B1DF}" srcOrd="3" destOrd="0" presId="urn:microsoft.com/office/officeart/2005/8/layout/hProcess3"/>
    <dgm:cxn modelId="{0DC528C9-FB62-3644-A6A9-AE840B67847D}" type="presParOf" srcId="{4808EF56-6D4C-4645-8E1E-CA4A6D65A86F}" destId="{7B19061C-A966-2641-BCB6-E40F5B6866C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C652D6-6DA3-C54D-9925-A48A21E0FD3E}" type="doc">
      <dgm:prSet loTypeId="urn:microsoft.com/office/officeart/2005/8/layout/hProcess3" loCatId="" qsTypeId="urn:microsoft.com/office/officeart/2005/8/quickstyle/simple1" qsCatId="simple" csTypeId="urn:microsoft.com/office/officeart/2005/8/colors/accent1_2" csCatId="accent1" phldr="1"/>
      <dgm:spPr/>
    </dgm:pt>
    <dgm:pt modelId="{C74491E9-69A3-744F-9AC9-C40E3F07495D}">
      <dgm:prSet phldrT="[Text]"/>
      <dgm:spPr/>
      <dgm:t>
        <a:bodyPr/>
        <a:lstStyle/>
        <a:p>
          <a:r>
            <a:rPr lang="en-US" dirty="0"/>
            <a:t>Schedule Job</a:t>
          </a:r>
        </a:p>
      </dgm:t>
    </dgm:pt>
    <dgm:pt modelId="{5D4B3058-3285-4540-83AC-83A9336C55B4}" type="parTrans" cxnId="{8331B853-43E7-B643-AC78-9F9C8E6F7E7C}">
      <dgm:prSet/>
      <dgm:spPr/>
      <dgm:t>
        <a:bodyPr/>
        <a:lstStyle/>
        <a:p>
          <a:endParaRPr lang="en-US"/>
        </a:p>
      </dgm:t>
    </dgm:pt>
    <dgm:pt modelId="{8A1606A5-4EAF-7748-B510-62FE988B0D4F}" type="sibTrans" cxnId="{8331B853-43E7-B643-AC78-9F9C8E6F7E7C}">
      <dgm:prSet/>
      <dgm:spPr/>
      <dgm:t>
        <a:bodyPr/>
        <a:lstStyle/>
        <a:p>
          <a:endParaRPr lang="en-US"/>
        </a:p>
      </dgm:t>
    </dgm:pt>
    <dgm:pt modelId="{CF4768AF-BE79-B14F-ADB6-042E0ABCF39A}" type="pres">
      <dgm:prSet presAssocID="{CBC652D6-6DA3-C54D-9925-A48A21E0FD3E}" presName="Name0" presStyleCnt="0">
        <dgm:presLayoutVars>
          <dgm:dir/>
          <dgm:animLvl val="lvl"/>
          <dgm:resizeHandles val="exact"/>
        </dgm:presLayoutVars>
      </dgm:prSet>
      <dgm:spPr/>
    </dgm:pt>
    <dgm:pt modelId="{C2B12769-184A-CA41-97C0-F0CA995C6BE9}" type="pres">
      <dgm:prSet presAssocID="{CBC652D6-6DA3-C54D-9925-A48A21E0FD3E}" presName="dummy" presStyleCnt="0"/>
      <dgm:spPr/>
    </dgm:pt>
    <dgm:pt modelId="{4808EF56-6D4C-4645-8E1E-CA4A6D65A86F}" type="pres">
      <dgm:prSet presAssocID="{CBC652D6-6DA3-C54D-9925-A48A21E0FD3E}" presName="linH" presStyleCnt="0"/>
      <dgm:spPr/>
    </dgm:pt>
    <dgm:pt modelId="{9C8BC82D-1C2E-244C-8DEA-8B83F2AA25B5}" type="pres">
      <dgm:prSet presAssocID="{CBC652D6-6DA3-C54D-9925-A48A21E0FD3E}" presName="padding1" presStyleCnt="0"/>
      <dgm:spPr/>
    </dgm:pt>
    <dgm:pt modelId="{165DDBEE-3E67-6348-8261-E17F50D4CE71}" type="pres">
      <dgm:prSet presAssocID="{C74491E9-69A3-744F-9AC9-C40E3F07495D}" presName="linV" presStyleCnt="0"/>
      <dgm:spPr/>
    </dgm:pt>
    <dgm:pt modelId="{D62F9209-F768-4F48-BF3E-16ADD5FD485C}" type="pres">
      <dgm:prSet presAssocID="{C74491E9-69A3-744F-9AC9-C40E3F07495D}" presName="spVertical1" presStyleCnt="0"/>
      <dgm:spPr/>
    </dgm:pt>
    <dgm:pt modelId="{1301666E-6411-554A-9982-501FE4B54D43}" type="pres">
      <dgm:prSet presAssocID="{C74491E9-69A3-744F-9AC9-C40E3F07495D}" presName="par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19AB2EB5-E5F3-1B41-B08D-FA5D92FCD432}" type="pres">
      <dgm:prSet presAssocID="{C74491E9-69A3-744F-9AC9-C40E3F07495D}" presName="spVertical2" presStyleCnt="0"/>
      <dgm:spPr/>
    </dgm:pt>
    <dgm:pt modelId="{0B8AFF8B-2F71-594D-BEAB-75E5F50828C1}" type="pres">
      <dgm:prSet presAssocID="{C74491E9-69A3-744F-9AC9-C40E3F07495D}" presName="spVertical3" presStyleCnt="0"/>
      <dgm:spPr/>
    </dgm:pt>
    <dgm:pt modelId="{ACCC8803-E9C3-BA4B-ADC5-E103639327B3}" type="pres">
      <dgm:prSet presAssocID="{CBC652D6-6DA3-C54D-9925-A48A21E0FD3E}" presName="padding2" presStyleCnt="0"/>
      <dgm:spPr/>
    </dgm:pt>
    <dgm:pt modelId="{2167587C-E1CA-8440-B2C9-67309008B1DF}" type="pres">
      <dgm:prSet presAssocID="{CBC652D6-6DA3-C54D-9925-A48A21E0FD3E}" presName="negArrow" presStyleCnt="0"/>
      <dgm:spPr/>
    </dgm:pt>
    <dgm:pt modelId="{7B19061C-A966-2641-BCB6-E40F5B6866CC}" type="pres">
      <dgm:prSet presAssocID="{CBC652D6-6DA3-C54D-9925-A48A21E0FD3E}" presName="backgroundArrow" presStyleLbl="node1" presStyleIdx="0" presStyleCnt="1"/>
      <dgm:spPr/>
    </dgm:pt>
  </dgm:ptLst>
  <dgm:cxnLst>
    <dgm:cxn modelId="{3F0E6D1D-0EB8-3941-A9A1-AEB6A2B55AD7}" type="presOf" srcId="{C74491E9-69A3-744F-9AC9-C40E3F07495D}" destId="{1301666E-6411-554A-9982-501FE4B54D43}" srcOrd="0" destOrd="0" presId="urn:microsoft.com/office/officeart/2005/8/layout/hProcess3"/>
    <dgm:cxn modelId="{8331B853-43E7-B643-AC78-9F9C8E6F7E7C}" srcId="{CBC652D6-6DA3-C54D-9925-A48A21E0FD3E}" destId="{C74491E9-69A3-744F-9AC9-C40E3F07495D}" srcOrd="0" destOrd="0" parTransId="{5D4B3058-3285-4540-83AC-83A9336C55B4}" sibTransId="{8A1606A5-4EAF-7748-B510-62FE988B0D4F}"/>
    <dgm:cxn modelId="{5CDE37A2-3A21-3A47-82AE-0E93DEF10C89}" type="presOf" srcId="{CBC652D6-6DA3-C54D-9925-A48A21E0FD3E}" destId="{CF4768AF-BE79-B14F-ADB6-042E0ABCF39A}" srcOrd="0" destOrd="0" presId="urn:microsoft.com/office/officeart/2005/8/layout/hProcess3"/>
    <dgm:cxn modelId="{C6D5ADB8-B465-BC4E-9781-76DDC9D950BB}" type="presParOf" srcId="{CF4768AF-BE79-B14F-ADB6-042E0ABCF39A}" destId="{C2B12769-184A-CA41-97C0-F0CA995C6BE9}" srcOrd="0" destOrd="0" presId="urn:microsoft.com/office/officeart/2005/8/layout/hProcess3"/>
    <dgm:cxn modelId="{9ED28D91-95C6-8C40-8EA3-F4EEBB143AB9}" type="presParOf" srcId="{CF4768AF-BE79-B14F-ADB6-042E0ABCF39A}" destId="{4808EF56-6D4C-4645-8E1E-CA4A6D65A86F}" srcOrd="1" destOrd="0" presId="urn:microsoft.com/office/officeart/2005/8/layout/hProcess3"/>
    <dgm:cxn modelId="{F739B879-424E-D148-9223-93F761539013}" type="presParOf" srcId="{4808EF56-6D4C-4645-8E1E-CA4A6D65A86F}" destId="{9C8BC82D-1C2E-244C-8DEA-8B83F2AA25B5}" srcOrd="0" destOrd="0" presId="urn:microsoft.com/office/officeart/2005/8/layout/hProcess3"/>
    <dgm:cxn modelId="{A46F42C1-9CE9-2B4D-9178-181DA4526FFE}" type="presParOf" srcId="{4808EF56-6D4C-4645-8E1E-CA4A6D65A86F}" destId="{165DDBEE-3E67-6348-8261-E17F50D4CE71}" srcOrd="1" destOrd="0" presId="urn:microsoft.com/office/officeart/2005/8/layout/hProcess3"/>
    <dgm:cxn modelId="{A7EC2562-CB9E-C04B-A3DD-F7B5B075DD39}" type="presParOf" srcId="{165DDBEE-3E67-6348-8261-E17F50D4CE71}" destId="{D62F9209-F768-4F48-BF3E-16ADD5FD485C}" srcOrd="0" destOrd="0" presId="urn:microsoft.com/office/officeart/2005/8/layout/hProcess3"/>
    <dgm:cxn modelId="{97CD069A-E011-3C4D-A3B5-ECFD2C34D3BE}" type="presParOf" srcId="{165DDBEE-3E67-6348-8261-E17F50D4CE71}" destId="{1301666E-6411-554A-9982-501FE4B54D43}" srcOrd="1" destOrd="0" presId="urn:microsoft.com/office/officeart/2005/8/layout/hProcess3"/>
    <dgm:cxn modelId="{7721D76F-D971-4248-9DAF-165596379338}" type="presParOf" srcId="{165DDBEE-3E67-6348-8261-E17F50D4CE71}" destId="{19AB2EB5-E5F3-1B41-B08D-FA5D92FCD432}" srcOrd="2" destOrd="0" presId="urn:microsoft.com/office/officeart/2005/8/layout/hProcess3"/>
    <dgm:cxn modelId="{C7BE6591-74A9-614B-9036-0957905AF809}" type="presParOf" srcId="{165DDBEE-3E67-6348-8261-E17F50D4CE71}" destId="{0B8AFF8B-2F71-594D-BEAB-75E5F50828C1}" srcOrd="3" destOrd="0" presId="urn:microsoft.com/office/officeart/2005/8/layout/hProcess3"/>
    <dgm:cxn modelId="{DD6F03AF-6A52-354F-AFF9-59D9279F7B47}" type="presParOf" srcId="{4808EF56-6D4C-4645-8E1E-CA4A6D65A86F}" destId="{ACCC8803-E9C3-BA4B-ADC5-E103639327B3}" srcOrd="2" destOrd="0" presId="urn:microsoft.com/office/officeart/2005/8/layout/hProcess3"/>
    <dgm:cxn modelId="{4C7B9196-FD6F-F944-B5F6-F7BBBFF5B430}" type="presParOf" srcId="{4808EF56-6D4C-4645-8E1E-CA4A6D65A86F}" destId="{2167587C-E1CA-8440-B2C9-67309008B1DF}" srcOrd="3" destOrd="0" presId="urn:microsoft.com/office/officeart/2005/8/layout/hProcess3"/>
    <dgm:cxn modelId="{0DC528C9-FB62-3644-A6A9-AE840B67847D}" type="presParOf" srcId="{4808EF56-6D4C-4645-8E1E-CA4A6D65A86F}" destId="{7B19061C-A966-2641-BCB6-E40F5B6866C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19061C-A966-2641-BCB6-E40F5B6866CC}">
      <dsp:nvSpPr>
        <dsp:cNvPr id="0" name=""/>
        <dsp:cNvSpPr/>
      </dsp:nvSpPr>
      <dsp:spPr>
        <a:xfrm>
          <a:off x="0" y="31394"/>
          <a:ext cx="1692298" cy="1152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01666E-6411-554A-9982-501FE4B54D43}">
      <dsp:nvSpPr>
        <dsp:cNvPr id="0" name=""/>
        <dsp:cNvSpPr/>
      </dsp:nvSpPr>
      <dsp:spPr>
        <a:xfrm>
          <a:off x="136507" y="319394"/>
          <a:ext cx="1386560" cy="57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Login</a:t>
          </a:r>
        </a:p>
      </dsp:txBody>
      <dsp:txXfrm>
        <a:off x="136507" y="319394"/>
        <a:ext cx="1386560" cy="576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19061C-A966-2641-BCB6-E40F5B6866CC}">
      <dsp:nvSpPr>
        <dsp:cNvPr id="0" name=""/>
        <dsp:cNvSpPr/>
      </dsp:nvSpPr>
      <dsp:spPr>
        <a:xfrm>
          <a:off x="0" y="31394"/>
          <a:ext cx="1692298" cy="1152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01666E-6411-554A-9982-501FE4B54D43}">
      <dsp:nvSpPr>
        <dsp:cNvPr id="0" name=""/>
        <dsp:cNvSpPr/>
      </dsp:nvSpPr>
      <dsp:spPr>
        <a:xfrm>
          <a:off x="136507" y="319394"/>
          <a:ext cx="1386560" cy="57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Schedule Job</a:t>
          </a:r>
        </a:p>
      </dsp:txBody>
      <dsp:txXfrm>
        <a:off x="136507" y="319394"/>
        <a:ext cx="1386560" cy="576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1/21/22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1/21/22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fld id="{F0D9A03A-44E8-0D4B-ACCF-F19DD69A3E90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608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8796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088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218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5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48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96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1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2pPr>
            <a:lvl3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3pPr>
            <a:lvl4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4pPr>
            <a:lvl5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3B8CD463-C8BB-DB47-8BA1-9B1C6BA010DF}" type="slidenum">
              <a:rPr lang="en-US" sz="1200">
                <a:solidFill>
                  <a:schemeClr val="tx1"/>
                </a:solidFill>
                <a:latin typeface="Times New Roman" charset="0"/>
              </a:rPr>
              <a:pPr eaLnBrk="1" hangingPunct="1"/>
              <a:t>5</a:t>
            </a:fld>
            <a:endParaRPr lang="en-US" sz="1200">
              <a:solidFill>
                <a:schemeClr val="tx1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5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798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510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90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61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694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16636" y="6356350"/>
            <a:ext cx="876884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47809" y="6356350"/>
            <a:ext cx="8457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9FE4665-CEB4-2F44-9E86-130FA087BD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CHEM 4555: Intro to CURC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ndrew.Monaghan@Colorado.edu" TargetMode="External"/><Relationship Id="rId7" Type="http://schemas.openxmlformats.org/officeDocument/2006/relationships/hyperlink" Target="https://github.com/ResearchComputing/APPM_HPC_Spring_2020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APPM_HPC_Spring_2021" TargetMode="External"/><Relationship Id="rId5" Type="http://schemas.openxmlformats.org/officeDocument/2006/relationships/hyperlink" Target="https://www.colorado.edu/crdds/events" TargetMode="External"/><Relationship Id="rId4" Type="http://schemas.openxmlformats.org/officeDocument/2006/relationships/hyperlink" Target="https://www.colorado.edu/rc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lurm.schedmd.com/quickstart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gateways/jupyterhub.html" TargetMode="External"/><Relationship Id="rId2" Type="http://schemas.openxmlformats.org/officeDocument/2006/relationships/hyperlink" Target="https://jupyter.rc.colorado.edu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urc.readthedocs.io/en/latest/compute/data-transfer.html" TargetMode="External"/><Relationship Id="rId5" Type="http://schemas.openxmlformats.org/officeDocument/2006/relationships/hyperlink" Target="https://curc.readthedocs.io/en/latest/gateways/enginframe.html" TargetMode="External"/><Relationship Id="rId4" Type="http://schemas.openxmlformats.org/officeDocument/2006/relationships/hyperlink" Target="https://viz.rc.colorado.edu/" TargetMode="Externa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lorado.edu/crdds/learning-materials" TargetMode="External"/><Relationship Id="rId3" Type="http://schemas.openxmlformats.org/officeDocument/2006/relationships/hyperlink" Target="mailto:rc-help@Colorado.edu" TargetMode="External"/><Relationship Id="rId7" Type="http://schemas.openxmlformats.org/officeDocument/2006/relationships/hyperlink" Target="https://curc.readthedocs.io/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" TargetMode="External"/><Relationship Id="rId5" Type="http://schemas.openxmlformats.org/officeDocument/2006/relationships/hyperlink" Target="https://github.com/ResearchComputing/CHEM4555_Spring_2022/" TargetMode="External"/><Relationship Id="rId4" Type="http://schemas.openxmlformats.org/officeDocument/2006/relationships/hyperlink" Target="mailto:Andrew.Monaghan@Colorado.edu" TargetMode="External"/><Relationship Id="rId9" Type="http://schemas.openxmlformats.org/officeDocument/2006/relationships/hyperlink" Target="https://www.colorado.edu/crdds/event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7.sv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access/logging-in.html" TargetMode="External"/><Relationship Id="rId2" Type="http://schemas.openxmlformats.org/officeDocument/2006/relationships/hyperlink" Target="mailto:identikey@login.rc.colorado.edu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778" y="4548248"/>
            <a:ext cx="11862487" cy="154379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 Narrow" panose="020B0604020202020204" pitchFamily="34" charset="0"/>
              </a:rPr>
              <a:t>Introduction to HPC on CURC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8F0B18-0428-BB49-8810-A05C5E786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6AEA0C-938D-254D-AF2A-FA478D3B3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09118-B647-AC40-8247-224E8F17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62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editing with </a:t>
            </a:r>
            <a:r>
              <a:rPr lang="en-US" dirty="0" err="1">
                <a:solidFill>
                  <a:srgbClr val="0070C0"/>
                </a:solidFill>
              </a:rPr>
              <a:t>nano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edit a file: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nano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myfile.txt</a:t>
            </a:r>
            <a:endParaRPr lang="en-US" dirty="0">
              <a:solidFill>
                <a:srgbClr val="0070C0"/>
              </a:solidFill>
            </a:endParaRPr>
          </a:p>
          <a:p>
            <a:pPr lvl="1"/>
            <a:endParaRPr lang="en-US" dirty="0"/>
          </a:p>
          <a:p>
            <a:r>
              <a:rPr lang="en-US" dirty="0"/>
              <a:t>From within Nano: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Ctrl+o</a:t>
            </a:r>
            <a:r>
              <a:rPr lang="en-US" dirty="0"/>
              <a:t>  save (need to confirm filename)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Ctrl+x</a:t>
            </a: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/>
              <a:t>exit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Ctrl+k</a:t>
            </a: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/>
              <a:t>cut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Ctrl+u</a:t>
            </a: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/>
              <a:t>paste</a:t>
            </a:r>
          </a:p>
          <a:p>
            <a:endParaRPr lang="en-US" dirty="0"/>
          </a:p>
          <a:p>
            <a:r>
              <a:rPr lang="en-US" dirty="0"/>
              <a:t>Other population Linux editors: vi, emacs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A531F-51CE-1D4D-BEBB-17FCA233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5D019C-E5A8-AA4A-B70B-627EB3AC3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45040-21F6-BF4C-89BC-4DCE740F5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</p:spTree>
    <p:extLst>
      <p:ext uri="{BB962C8B-B14F-4D97-AF65-F5344CB8AC3E}">
        <p14:creationId xmlns:p14="http://schemas.microsoft.com/office/powerpoint/2010/main" val="1073911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37995" y="365125"/>
            <a:ext cx="11649205" cy="1325563"/>
          </a:xfrm>
        </p:spPr>
        <p:txBody>
          <a:bodyPr/>
          <a:lstStyle/>
          <a:p>
            <a:r>
              <a:rPr lang="en-US" dirty="0"/>
              <a:t>Your personal directories on CURC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021448-611A-924A-969F-A623AAEB3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597"/>
            <a:ext cx="10515600" cy="4498157"/>
          </a:xfrm>
        </p:spPr>
        <p:txBody>
          <a:bodyPr>
            <a:normAutofit fontScale="70000" lnSpcReduction="20000"/>
          </a:bodyPr>
          <a:lstStyle/>
          <a:p>
            <a:pPr marL="225810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solidFill>
                  <a:schemeClr val="accent2"/>
                </a:solidFill>
                <a:cs typeface="Arial"/>
              </a:rPr>
              <a:t>/home/&lt;username&gt;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Very small: 2GB.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Backed up daily. 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Good for ‘can’t lose’ files</a:t>
            </a:r>
          </a:p>
          <a:p>
            <a:pPr marL="225810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solidFill>
                  <a:schemeClr val="accent2"/>
                </a:solidFill>
                <a:cs typeface="Arial"/>
              </a:rPr>
              <a:t>/projects/&lt;username&gt;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250 GB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Backed up regularly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Good for storing scripts, self-installed software, some data</a:t>
            </a:r>
          </a:p>
          <a:p>
            <a:pPr marL="225810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solidFill>
                  <a:schemeClr val="accent2"/>
                </a:solidFill>
                <a:cs typeface="Arial"/>
              </a:rPr>
              <a:t>/scratch/summit/&lt;username&gt;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10 TB (we can expand if you need)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Good for jobs with lots of I/O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Not backed up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Temporary: data deleted 90 days from creation.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endParaRPr lang="en-US" dirty="0"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65872C0-1C5B-FA42-ABEE-2FEC5F7A8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601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3631D-8D21-C544-B1AB-E904CD1AD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C81FD86-AA0C-2441-B249-E73968A99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1DAD5CC-AB16-4941-B34D-E7953C37E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6312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Common software is available to everyone on the systems</a:t>
            </a:r>
          </a:p>
          <a:p>
            <a:endParaRPr lang="en-US" dirty="0">
              <a:cs typeface="Arial"/>
            </a:endParaRPr>
          </a:p>
          <a:p>
            <a:r>
              <a:rPr lang="en-US" dirty="0"/>
              <a:t>Research Computing uses modules to manage software</a:t>
            </a:r>
          </a:p>
          <a:p>
            <a:pPr lvl="1"/>
            <a:r>
              <a:rPr lang="en-US" sz="2800" dirty="0"/>
              <a:t>You load modules to prepare your environment for using software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Modules set any environment variables, paths, etc.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Set environment so application can find appropriate libraries, etc.</a:t>
            </a:r>
          </a:p>
          <a:p>
            <a:pPr lvl="2"/>
            <a:endParaRPr lang="en-US" sz="2800" dirty="0"/>
          </a:p>
          <a:p>
            <a:r>
              <a:rPr lang="en-US" dirty="0"/>
              <a:t>You can also install your own software</a:t>
            </a:r>
            <a:endParaRPr lang="en-US" dirty="0">
              <a:cs typeface="Arial"/>
            </a:endParaRPr>
          </a:p>
          <a:p>
            <a:pPr lvl="1"/>
            <a:r>
              <a:rPr lang="en-US" sz="2800" dirty="0"/>
              <a:t>It is best if you are responsible for support</a:t>
            </a:r>
            <a:endParaRPr lang="en-US" sz="2800" dirty="0">
              <a:cs typeface="Arial"/>
            </a:endParaRPr>
          </a:p>
          <a:p>
            <a:pPr lvl="1"/>
            <a:r>
              <a:rPr lang="en-US" sz="2800" dirty="0"/>
              <a:t>We are happy to assist</a:t>
            </a:r>
          </a:p>
          <a:p>
            <a:endParaRPr lang="en-US" sz="3600" dirty="0">
              <a:cs typeface="Aria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834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7C7AE-E0CA-CA4F-A176-A1D7EF96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3CA4959-EEFA-0B46-A3EA-D87B39A4C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Using Modules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98A569F-E7F9-244B-ABAC-03A0720C4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627" y="1470455"/>
            <a:ext cx="11331145" cy="4518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Arial"/>
              </a:rPr>
              <a:t>Must be on a </a:t>
            </a:r>
            <a:r>
              <a:rPr lang="en-US" dirty="0">
                <a:solidFill>
                  <a:schemeClr val="accent2"/>
                </a:solidFill>
                <a:cs typeface="Arial"/>
              </a:rPr>
              <a:t>compute </a:t>
            </a:r>
            <a:r>
              <a:rPr lang="en-US" dirty="0">
                <a:cs typeface="Arial"/>
              </a:rPr>
              <a:t>node to browse the modules (</a:t>
            </a:r>
            <a:r>
              <a:rPr lang="en-US" dirty="0" err="1">
                <a:cs typeface="Arial"/>
              </a:rPr>
              <a:t>e.g</a:t>
            </a:r>
            <a:r>
              <a:rPr lang="en-US" dirty="0">
                <a:cs typeface="Arial"/>
              </a:rPr>
              <a:t>, bnode0501)</a:t>
            </a:r>
            <a:endParaRPr lang="en-US" dirty="0"/>
          </a:p>
          <a:p>
            <a:r>
              <a:rPr lang="en-US" dirty="0"/>
              <a:t>To set up your environment to use a software package, type                      </a:t>
            </a:r>
            <a:r>
              <a:rPr lang="en-US" b="1" dirty="0">
                <a:solidFill>
                  <a:schemeClr val="accent5"/>
                </a:solidFill>
                <a:latin typeface="Courier" charset="0"/>
                <a:ea typeface="Courier" charset="0"/>
                <a:cs typeface="Courier" charset="0"/>
              </a:rPr>
              <a:t>module load &lt;package&gt;/&lt;version&gt;</a:t>
            </a:r>
          </a:p>
          <a:p>
            <a:r>
              <a:rPr lang="en-US" dirty="0"/>
              <a:t>Some modules might require a specific hierarchy to load</a:t>
            </a:r>
            <a:endParaRPr lang="en-US" dirty="0">
              <a:cs typeface="Arial"/>
            </a:endParaRPr>
          </a:p>
          <a:p>
            <a:pPr lvl="1"/>
            <a:r>
              <a:rPr lang="en-US" dirty="0"/>
              <a:t>For some modules, you may need to specify a specific version</a:t>
            </a:r>
          </a:p>
          <a:p>
            <a:pPr lvl="2"/>
            <a:r>
              <a:rPr lang="en-US" dirty="0"/>
              <a:t>For example,  </a:t>
            </a:r>
            <a:r>
              <a:rPr lang="en-US" b="1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module load intel/17.4 impi </a:t>
            </a:r>
            <a:r>
              <a:rPr lang="en-US" b="1" dirty="0" err="1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lammps</a:t>
            </a:r>
            <a:r>
              <a:rPr lang="en-US" b="1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/29Oct20</a:t>
            </a:r>
          </a:p>
          <a:p>
            <a:r>
              <a:rPr lang="en-US" dirty="0"/>
              <a:t>To find dependencies for a module, type 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module spider &lt;package&gt;</a:t>
            </a:r>
          </a:p>
          <a:p>
            <a:r>
              <a:rPr lang="en-US" dirty="0"/>
              <a:t>To find out what software is available, you can type 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module avail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40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7C7AE-E0CA-CA4F-A176-A1D7EF96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3CA4959-EEFA-0B46-A3EA-D87B39A4C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Using Anaconda for Python, R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98A569F-E7F9-244B-ABAC-03A0720C4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627" y="1470455"/>
            <a:ext cx="11331145" cy="4518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Arial"/>
              </a:rPr>
              <a:t>Many users prefer to use </a:t>
            </a:r>
            <a:r>
              <a:rPr lang="en-US" dirty="0" err="1">
                <a:cs typeface="Arial"/>
              </a:rPr>
              <a:t>conda</a:t>
            </a:r>
            <a:r>
              <a:rPr lang="en-US" dirty="0">
                <a:cs typeface="Arial"/>
              </a:rPr>
              <a:t> to manage python (and R, </a:t>
            </a:r>
            <a:r>
              <a:rPr lang="en-US" dirty="0" err="1">
                <a:cs typeface="Arial"/>
              </a:rPr>
              <a:t>etc</a:t>
            </a:r>
            <a:r>
              <a:rPr lang="en-US" dirty="0">
                <a:cs typeface="Arial"/>
              </a:rPr>
              <a:t>) packages and environments. </a:t>
            </a:r>
          </a:p>
          <a:p>
            <a:endParaRPr lang="en-US" dirty="0">
              <a:cs typeface="Arial"/>
            </a:endParaRPr>
          </a:p>
          <a:p>
            <a:r>
              <a:rPr lang="en-US" dirty="0"/>
              <a:t>We have Anaconda python installed on our system! </a:t>
            </a:r>
          </a:p>
          <a:p>
            <a:pPr lvl="1"/>
            <a:r>
              <a:rPr lang="en-US" dirty="0"/>
              <a:t>(but it isn’t a module…)</a:t>
            </a:r>
          </a:p>
          <a:p>
            <a:pPr lvl="1"/>
            <a:endParaRPr lang="en-US" dirty="0"/>
          </a:p>
          <a:p>
            <a:r>
              <a:rPr lang="en-US" dirty="0"/>
              <a:t>Documentation on use: </a:t>
            </a:r>
            <a:r>
              <a:rPr lang="en-US" dirty="0">
                <a:hlinkClick r:id="rId3"/>
              </a:rPr>
              <a:t>https://curc.readthedocs.io/en/latest/software/python.html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79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3915E-24AD-CD43-AFD7-EEB710222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topic: Job scheduling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1AFD7-C76E-6E49-9075-A0079AC6C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849" y="1825625"/>
            <a:ext cx="11081951" cy="416312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Job</a:t>
            </a:r>
            <a:r>
              <a:rPr lang="en-US" dirty="0"/>
              <a:t> – a system allotment of resources that run a particular application.</a:t>
            </a:r>
          </a:p>
          <a:p>
            <a:r>
              <a:rPr lang="en-US" b="1" dirty="0" err="1">
                <a:solidFill>
                  <a:srgbClr val="0070C0"/>
                </a:solidFill>
              </a:rPr>
              <a:t>Slurm</a:t>
            </a:r>
            <a:r>
              <a:rPr lang="en-US" dirty="0"/>
              <a:t> -- resource manager</a:t>
            </a:r>
          </a:p>
          <a:p>
            <a:r>
              <a:rPr lang="en-US" dirty="0"/>
              <a:t>Because Summit and Blanca are shared resources among a variety of groups on campus, users must run their applications through jobs.</a:t>
            </a:r>
          </a:p>
          <a:p>
            <a:pPr lvl="1"/>
            <a:r>
              <a:rPr lang="en-US" dirty="0"/>
              <a:t>Ensures everyone can utilize the system</a:t>
            </a:r>
          </a:p>
          <a:p>
            <a:pPr lvl="1"/>
            <a:r>
              <a:rPr lang="en-US" dirty="0"/>
              <a:t>No one person taking up too much of the system!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962AB-78A5-B04B-B24F-4CFFE9F53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27AA-43FF-4946-A16D-1F5BAF79A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D7B17-3FA8-9642-A625-552179C2C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3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21DDA-5515-044D-B9D0-562F5297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6FAC2-8BA7-0F4E-95BA-4FA6FD2B0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>
                <a:cs typeface="Arial"/>
              </a:rPr>
              <a:t>Interactive Jobs</a:t>
            </a:r>
          </a:p>
          <a:p>
            <a:pPr lvl="1"/>
            <a:r>
              <a:rPr lang="en-US" dirty="0">
                <a:cs typeface="Arial"/>
              </a:rPr>
              <a:t>Interactive allotments or resources where user run their applications manually</a:t>
            </a:r>
          </a:p>
          <a:p>
            <a:pPr lvl="1"/>
            <a:r>
              <a:rPr lang="en-US" dirty="0">
                <a:cs typeface="Arial"/>
              </a:rPr>
              <a:t>Useful for:</a:t>
            </a:r>
          </a:p>
          <a:p>
            <a:pPr lvl="2"/>
            <a:r>
              <a:rPr lang="en-US" dirty="0">
                <a:cs typeface="Arial"/>
              </a:rPr>
              <a:t>Debugging Applications</a:t>
            </a:r>
          </a:p>
          <a:p>
            <a:pPr lvl="2"/>
            <a:r>
              <a:rPr lang="en-US" dirty="0">
                <a:cs typeface="Arial"/>
              </a:rPr>
              <a:t>Running GUI Applications</a:t>
            </a:r>
          </a:p>
          <a:p>
            <a:r>
              <a:rPr lang="en-US" b="1" dirty="0">
                <a:cs typeface="Arial"/>
              </a:rPr>
              <a:t>Batch Jobs</a:t>
            </a:r>
          </a:p>
          <a:p>
            <a:pPr lvl="1"/>
            <a:r>
              <a:rPr lang="en-US" dirty="0">
                <a:cs typeface="Arial"/>
              </a:rPr>
              <a:t>Non-interactive allotment of resources that run applications in the background</a:t>
            </a:r>
          </a:p>
          <a:p>
            <a:pPr lvl="1"/>
            <a:r>
              <a:rPr lang="en-US" dirty="0">
                <a:cs typeface="Arial"/>
              </a:rPr>
              <a:t>Think “baking a batch of cookies”</a:t>
            </a:r>
          </a:p>
          <a:p>
            <a:pPr lvl="1"/>
            <a:r>
              <a:rPr lang="en-US" dirty="0">
                <a:cs typeface="Arial"/>
              </a:rPr>
              <a:t>Useful for:</a:t>
            </a:r>
          </a:p>
          <a:p>
            <a:pPr lvl="2"/>
            <a:r>
              <a:rPr lang="en-US" dirty="0">
                <a:cs typeface="Arial"/>
              </a:rPr>
              <a:t>Applications that take a substantial amount of time</a:t>
            </a:r>
          </a:p>
          <a:p>
            <a:pPr lvl="2"/>
            <a:r>
              <a:rPr lang="en-US" dirty="0">
                <a:cs typeface="Arial"/>
              </a:rPr>
              <a:t>Non-interactive Applications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AB600-9C24-494F-9438-2CC43D745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3EBBE-FB95-0149-A9B9-05F8F1DFE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F75EC-C6BD-084F-846E-87DEB8A58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45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an interactive job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40D7DB7-BB6D-054E-88FF-BB99BF98B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415" y="1609665"/>
            <a:ext cx="11604585" cy="4163129"/>
          </a:xfrm>
        </p:spPr>
        <p:txBody>
          <a:bodyPr>
            <a:normAutofit fontScale="92500" lnSpcReduction="10000"/>
          </a:bodyPr>
          <a:lstStyle/>
          <a:p>
            <a:pPr marL="241100" marR="5075" indent="-228411">
              <a:lnSpc>
                <a:spcPts val="2368"/>
              </a:lnSpc>
              <a:spcBef>
                <a:spcPts val="40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dirty="0"/>
              <a:t>T</a:t>
            </a:r>
            <a:r>
              <a:rPr lang="en-US" spc="-145" dirty="0">
                <a:solidFill>
                  <a:srgbClr val="2F2B20"/>
                </a:solidFill>
                <a:cs typeface="Arial"/>
              </a:rPr>
              <a:t>o </a:t>
            </a:r>
            <a:r>
              <a:rPr lang="en-US" spc="30" dirty="0">
                <a:solidFill>
                  <a:srgbClr val="2F2B20"/>
                </a:solidFill>
                <a:cs typeface="Arial"/>
              </a:rPr>
              <a:t>work with </a:t>
            </a:r>
            <a:r>
              <a:rPr lang="en-US" spc="16" dirty="0">
                <a:solidFill>
                  <a:srgbClr val="2F2B20"/>
                </a:solidFill>
                <a:cs typeface="Arial"/>
              </a:rPr>
              <a:t>a program </a:t>
            </a:r>
            <a:r>
              <a:rPr lang="en-US" spc="-10" dirty="0">
                <a:solidFill>
                  <a:srgbClr val="2F2B20"/>
                </a:solidFill>
                <a:cs typeface="Arial"/>
              </a:rPr>
              <a:t>interactively,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dirty="0">
                <a:solidFill>
                  <a:srgbClr val="2F2B20"/>
                </a:solidFill>
                <a:cs typeface="Arial"/>
              </a:rPr>
              <a:t>request </a:t>
            </a:r>
            <a:r>
              <a:rPr lang="en-US" spc="10" dirty="0">
                <a:solidFill>
                  <a:srgbClr val="2F2B20"/>
                </a:solidFill>
                <a:cs typeface="Arial"/>
              </a:rPr>
              <a:t>time from </a:t>
            </a:r>
            <a:r>
              <a:rPr lang="en-US" dirty="0">
                <a:solidFill>
                  <a:srgbClr val="2F2B20"/>
                </a:solidFill>
                <a:cs typeface="Arial"/>
              </a:rPr>
              <a:t>Summit</a:t>
            </a:r>
            <a:endParaRPr lang="en-US" dirty="0">
              <a:cs typeface="Arial"/>
            </a:endParaRPr>
          </a:p>
          <a:p>
            <a:pPr marL="241100" marR="441594" indent="-228411">
              <a:lnSpc>
                <a:spcPts val="2368"/>
              </a:lnSpc>
              <a:spcBef>
                <a:spcPts val="529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26" dirty="0">
                <a:solidFill>
                  <a:srgbClr val="2F2B20"/>
                </a:solidFill>
                <a:cs typeface="Arial"/>
              </a:rPr>
              <a:t>When </a:t>
            </a:r>
            <a:r>
              <a:rPr lang="en-US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pc="-6" dirty="0">
                <a:solidFill>
                  <a:srgbClr val="2F2B20"/>
                </a:solidFill>
                <a:cs typeface="Arial"/>
              </a:rPr>
              <a:t>resources </a:t>
            </a:r>
            <a:r>
              <a:rPr lang="en-US" spc="16" dirty="0">
                <a:solidFill>
                  <a:srgbClr val="2F2B20"/>
                </a:solidFill>
                <a:cs typeface="Arial"/>
              </a:rPr>
              <a:t>become </a:t>
            </a:r>
            <a:r>
              <a:rPr lang="en-US" spc="-16" dirty="0">
                <a:solidFill>
                  <a:srgbClr val="2F2B20"/>
                </a:solidFill>
                <a:cs typeface="Arial"/>
              </a:rPr>
              <a:t>available </a:t>
            </a:r>
            <a:r>
              <a:rPr lang="en-US" dirty="0">
                <a:solidFill>
                  <a:srgbClr val="2F2B20"/>
                </a:solidFill>
                <a:cs typeface="Arial"/>
              </a:rPr>
              <a:t>the job starts</a:t>
            </a:r>
            <a:endParaRPr lang="en-US" dirty="0">
              <a:cs typeface="Arial"/>
            </a:endParaRPr>
          </a:p>
          <a:p>
            <a:pPr marL="241100" indent="-228411">
              <a:spcBef>
                <a:spcPts val="25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pc="10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25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10" dirty="0">
                <a:solidFill>
                  <a:srgbClr val="2F2B20"/>
                </a:solidFill>
                <a:cs typeface="Arial"/>
              </a:rPr>
              <a:t>Commands </a:t>
            </a:r>
            <a:r>
              <a:rPr lang="en-US" spc="50" dirty="0">
                <a:solidFill>
                  <a:srgbClr val="2F2B20"/>
                </a:solidFill>
                <a:cs typeface="Arial"/>
              </a:rPr>
              <a:t>to</a:t>
            </a:r>
            <a:r>
              <a:rPr lang="en-US" spc="-20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6" dirty="0">
                <a:solidFill>
                  <a:srgbClr val="2F2B20"/>
                </a:solidFill>
                <a:cs typeface="Arial"/>
              </a:rPr>
              <a:t>run:</a:t>
            </a:r>
            <a:endParaRPr lang="en-US" dirty="0">
              <a:cs typeface="Arial"/>
            </a:endParaRPr>
          </a:p>
          <a:p>
            <a:pPr marL="12689" indent="0">
              <a:spcBef>
                <a:spcPts val="355"/>
              </a:spcBef>
              <a:buClr>
                <a:srgbClr val="A9A57C"/>
              </a:buClr>
              <a:buNone/>
              <a:tabLst>
                <a:tab pos="240465" algn="l"/>
                <a:tab pos="241100" algn="l"/>
              </a:tabLst>
            </a:pPr>
            <a:endParaRPr lang="en-US" spc="-6" dirty="0">
              <a:solidFill>
                <a:srgbClr val="2F2B20"/>
              </a:solidFill>
              <a:cs typeface="Arial"/>
            </a:endParaRPr>
          </a:p>
          <a:p>
            <a:pPr marL="3898700" lvl="8" indent="-228411">
              <a:spcBef>
                <a:spcPts val="355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cs typeface="Arial"/>
              </a:rPr>
              <a:t>                                      </a:t>
            </a:r>
            <a:r>
              <a:rPr lang="en-US" sz="1500" spc="-6" dirty="0">
                <a:solidFill>
                  <a:srgbClr val="2F2B20"/>
                </a:solidFill>
                <a:cs typeface="Arial"/>
              </a:rPr>
              <a:t>*note “--reservation=chem4555” is only for this workshop</a:t>
            </a:r>
          </a:p>
          <a:p>
            <a:pPr marL="241100" indent="-228411">
              <a:spcBef>
                <a:spcPts val="355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cs typeface="Arial"/>
              </a:rPr>
              <a:t>Once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pc="-16" dirty="0">
                <a:solidFill>
                  <a:srgbClr val="2F2B20"/>
                </a:solidFill>
                <a:cs typeface="Arial"/>
              </a:rPr>
              <a:t>receive </a:t>
            </a:r>
            <a:r>
              <a:rPr lang="en-US" spc="-4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30" dirty="0">
                <a:solidFill>
                  <a:srgbClr val="2F2B20"/>
                </a:solidFill>
                <a:cs typeface="Arial"/>
              </a:rPr>
              <a:t>prompt,</a:t>
            </a:r>
            <a:r>
              <a:rPr lang="en-US" spc="65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then:</a:t>
            </a:r>
            <a:endParaRPr lang="en-US" dirty="0">
              <a:cs typeface="Arial"/>
            </a:endParaRP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pc="-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pc="-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pc="-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cs typeface="Arial"/>
              </a:rPr>
              <a:t>Once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finish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must</a:t>
            </a:r>
            <a:r>
              <a:rPr lang="en-US" spc="-10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exit! (job will time out eventually)</a:t>
            </a:r>
            <a:endParaRPr lang="en-US" dirty="0">
              <a:cs typeface="Arial"/>
            </a:endParaRP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CF6FED-5BFD-C74D-B316-49052E6F8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A2A0D-3BE5-654B-909F-F6C1FE93F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A6FB0C-C72D-B04B-A965-4811A232D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9114A5-0393-8344-8BFC-F56227DDA16D}"/>
              </a:ext>
            </a:extLst>
          </p:cNvPr>
          <p:cNvSpPr txBox="1"/>
          <p:nvPr/>
        </p:nvSpPr>
        <p:spPr>
          <a:xfrm>
            <a:off x="903077" y="4170343"/>
            <a:ext cx="271741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load gaussian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C09808-8C0E-FB44-9F51-ABEE4CC1A0A7}"/>
              </a:ext>
            </a:extLst>
          </p:cNvPr>
          <p:cNvSpPr txBox="1"/>
          <p:nvPr/>
        </p:nvSpPr>
        <p:spPr>
          <a:xfrm>
            <a:off x="903077" y="3135640"/>
            <a:ext cx="582505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sinteractive</a:t>
            </a:r>
            <a:r>
              <a:rPr lang="en-US" sz="1600" spc="-2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--reservation=chem4555 </a:t>
            </a:r>
            <a:r>
              <a:rPr lang="en-US" sz="1600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--time=00:10:00</a:t>
            </a:r>
            <a:endParaRPr lang="en-US" sz="16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72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5B945-80DD-7941-B6D2-BE4BE56FC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Batch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03C47-5F6D-5343-AEE8-EF21A65CB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795"/>
            <a:ext cx="10515600" cy="4530959"/>
          </a:xfrm>
        </p:spPr>
        <p:txBody>
          <a:bodyPr/>
          <a:lstStyle/>
          <a:p>
            <a:pPr marL="269652" indent="-228411">
              <a:spcBef>
                <a:spcPts val="650"/>
              </a:spcBef>
              <a:buClr>
                <a:schemeClr val="tx1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sbatch</a:t>
            </a:r>
            <a:r>
              <a:rPr lang="en-US" b="1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command: </a:t>
            </a:r>
            <a:r>
              <a:rPr lang="en-US" spc="30" dirty="0">
                <a:solidFill>
                  <a:srgbClr val="2F2B20"/>
                </a:solidFill>
                <a:cs typeface="Arial"/>
              </a:rPr>
              <a:t>schedule </a:t>
            </a:r>
            <a:r>
              <a:rPr lang="en-US" spc="-50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36" dirty="0">
                <a:solidFill>
                  <a:srgbClr val="2F2B20"/>
                </a:solidFill>
                <a:cs typeface="Arial"/>
              </a:rPr>
              <a:t>batch job </a:t>
            </a:r>
            <a:r>
              <a:rPr lang="en-US" spc="55" dirty="0">
                <a:solidFill>
                  <a:srgbClr val="2F2B20"/>
                </a:solidFill>
                <a:cs typeface="Arial"/>
              </a:rPr>
              <a:t>with </a:t>
            </a:r>
            <a:r>
              <a:rPr lang="en-US" spc="55" dirty="0" err="1">
                <a:solidFill>
                  <a:srgbClr val="2F2B20"/>
                </a:solidFill>
                <a:cs typeface="Arial"/>
              </a:rPr>
              <a:t>Slurm</a:t>
            </a:r>
            <a:endParaRPr lang="en-US" dirty="0">
              <a:cs typeface="Arial"/>
            </a:endParaRPr>
          </a:p>
          <a:p>
            <a:pPr marL="269652" indent="-22841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pc="-10" dirty="0" err="1">
                <a:solidFill>
                  <a:srgbClr val="2F2B20"/>
                </a:solidFill>
                <a:cs typeface="Arial"/>
              </a:rPr>
              <a:t>sbatch</a:t>
            </a:r>
            <a:r>
              <a:rPr lang="en-US" spc="-10" dirty="0">
                <a:solidFill>
                  <a:srgbClr val="2F2B20"/>
                </a:solidFill>
                <a:cs typeface="Arial"/>
              </a:rPr>
              <a:t> command usually takes in 1 parameter: A job script.</a:t>
            </a:r>
          </a:p>
          <a:p>
            <a:pPr marL="726852" lvl="1" indent="-22841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Job scripts provide all information on what is needed for the job.</a:t>
            </a:r>
          </a:p>
          <a:p>
            <a:pPr marL="726852" lvl="1" indent="-22841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Parameters can be overwritten or added externally by specifying the parameter as a flag.</a:t>
            </a:r>
          </a:p>
          <a:p>
            <a:pPr marL="269652" indent="-22841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Example: 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5C7BA-EC44-954C-A875-03901F7B6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91D47-D827-4B45-8003-35C594054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6D58F-6F3B-BE40-BE4C-60FDC1DF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F58F24-6519-934D-858F-8E63EA51F46C}"/>
              </a:ext>
            </a:extLst>
          </p:cNvPr>
          <p:cNvSpPr/>
          <p:nvPr/>
        </p:nvSpPr>
        <p:spPr>
          <a:xfrm>
            <a:off x="1576584" y="4156571"/>
            <a:ext cx="6096000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4124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sbatch</a:t>
            </a:r>
            <a:r>
              <a:rPr lang="en-US" spc="-105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test.sh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FC9937-0A03-A64B-896D-8788759AA73F}"/>
              </a:ext>
            </a:extLst>
          </p:cNvPr>
          <p:cNvSpPr/>
          <p:nvPr/>
        </p:nvSpPr>
        <p:spPr>
          <a:xfrm>
            <a:off x="1576584" y="5030873"/>
            <a:ext cx="6096000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4124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sbatch</a:t>
            </a:r>
            <a:r>
              <a:rPr lang="en-US" spc="-105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test.sh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--time=02:00:00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F66FED-30F7-6E45-87DF-5E2E0FA6913D}"/>
              </a:ext>
            </a:extLst>
          </p:cNvPr>
          <p:cNvSpPr txBox="1"/>
          <p:nvPr/>
        </p:nvSpPr>
        <p:spPr>
          <a:xfrm>
            <a:off x="1381659" y="4581015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  <a:cs typeface="Consolas" panose="020B0609020204030204" pitchFamily="49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907493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6689" y="343050"/>
            <a:ext cx="11458936" cy="1325563"/>
          </a:xfrm>
        </p:spPr>
        <p:txBody>
          <a:bodyPr>
            <a:normAutofit/>
          </a:bodyPr>
          <a:lstStyle/>
          <a:p>
            <a:r>
              <a:rPr lang="en-US" dirty="0"/>
              <a:t>Anatomy of a job script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5C046-4FE0-984F-808A-6597E62A5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7B5D6-344B-9441-8670-D19B3B652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2E9A73-E568-D445-8B5A-B76537000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418226A9-F4F2-EF49-B113-311F7C9DAB2E}"/>
              </a:ext>
            </a:extLst>
          </p:cNvPr>
          <p:cNvSpPr txBox="1"/>
          <p:nvPr/>
        </p:nvSpPr>
        <p:spPr>
          <a:xfrm>
            <a:off x="1703829" y="1435675"/>
            <a:ext cx="10056186" cy="4444795"/>
          </a:xfrm>
          <a:prstGeom prst="rect">
            <a:avLst/>
          </a:prstGeom>
          <a:ln>
            <a:noFill/>
          </a:ln>
        </p:spPr>
        <p:txBody>
          <a:bodyPr vert="horz" wrap="square" lIns="0" tIns="12689" rIns="0" bIns="0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ntasks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=1                      # Number of requested tasks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--time=0:01:00                  # Max wall time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--partition=shas         # Specify APPM nodes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qos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=normal       # Specify you are student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--output=test_%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j.out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# Rename standard output file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Now run job (commands below here)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Purge and load needed modules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purge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load 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Run commands</a:t>
            </a: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Rscript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myscript.R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67CC688B-D19F-EA4F-BE1B-003D59B3F4C0}"/>
              </a:ext>
            </a:extLst>
          </p:cNvPr>
          <p:cNvSpPr/>
          <p:nvPr/>
        </p:nvSpPr>
        <p:spPr>
          <a:xfrm rot="10800000">
            <a:off x="878581" y="2062643"/>
            <a:ext cx="732692" cy="123614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F835A5-6449-A24B-AE5D-0E650874C5C7}"/>
              </a:ext>
            </a:extLst>
          </p:cNvPr>
          <p:cNvSpPr txBox="1"/>
          <p:nvPr/>
        </p:nvSpPr>
        <p:spPr>
          <a:xfrm rot="16200000">
            <a:off x="-292479" y="2620363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Job parameters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2AA2D856-02C1-6C4B-A2BA-3F7595EBAC45}"/>
              </a:ext>
            </a:extLst>
          </p:cNvPr>
          <p:cNvSpPr/>
          <p:nvPr/>
        </p:nvSpPr>
        <p:spPr>
          <a:xfrm rot="10800000">
            <a:off x="878581" y="3770569"/>
            <a:ext cx="732692" cy="2109901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19A259-DEDD-E441-AFC2-238415D2E1A0}"/>
              </a:ext>
            </a:extLst>
          </p:cNvPr>
          <p:cNvSpPr txBox="1"/>
          <p:nvPr/>
        </p:nvSpPr>
        <p:spPr>
          <a:xfrm rot="16200000">
            <a:off x="-506316" y="4765268"/>
            <a:ext cx="2215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Your job commands</a:t>
            </a:r>
          </a:p>
        </p:txBody>
      </p:sp>
    </p:spTree>
    <p:extLst>
      <p:ext uri="{BB962C8B-B14F-4D97-AF65-F5344CB8AC3E}">
        <p14:creationId xmlns:p14="http://schemas.microsoft.com/office/powerpoint/2010/main" val="3010409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 to HPC on Blanca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6769622-C62D-1143-ACB0-8EA543109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182571A-6C25-7D44-AB12-E7712238A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A1D69B3-1783-5C46-93DF-3301FC432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A4D2BF8-73D4-8A48-A4FF-3854B0698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3518271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Me: Andrew Monaghan (</a:t>
            </a:r>
            <a:r>
              <a:rPr lang="en-US" sz="2400" i="1" spc="-20" dirty="0">
                <a:latin typeface="Helvetica" pitchFamily="2" charset="0"/>
                <a:cs typeface="Tahoma"/>
                <a:hlinkClick r:id="rId3"/>
              </a:rPr>
              <a:t>Andrew.Monaghan@Colorado.edu</a:t>
            </a:r>
            <a:r>
              <a:rPr lang="en-US" sz="2400" i="1" spc="-20" dirty="0">
                <a:latin typeface="Helvetica" pitchFamily="2" charset="0"/>
                <a:cs typeface="Tahoma"/>
              </a:rPr>
              <a:t>)</a:t>
            </a:r>
          </a:p>
          <a:p>
            <a:pPr>
              <a:buFont typeface="Wingdings" pitchFamily="2" charset="2"/>
              <a:buChar char="§"/>
            </a:pP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4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>
              <a:buFont typeface="Wingdings" pitchFamily="2" charset="2"/>
              <a:buChar char="§"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Docs: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4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>
              <a:buFont typeface="Wingdings" pitchFamily="2" charset="2"/>
              <a:buChar char="§"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50" dirty="0">
                <a:cs typeface="Tahoma"/>
              </a:rPr>
              <a:t>Courses and Office Hours: </a:t>
            </a:r>
            <a:r>
              <a:rPr lang="en-US" sz="2400" spc="-50" dirty="0">
                <a:solidFill>
                  <a:srgbClr val="999999"/>
                </a:solidFill>
                <a:cs typeface="Tahoma"/>
                <a:hlinkClick r:id="rId5"/>
              </a:rPr>
              <a:t>https://www.colorado.edu/crdds/events</a:t>
            </a:r>
            <a:r>
              <a:rPr lang="en-US" sz="2400" spc="-50" dirty="0">
                <a:solidFill>
                  <a:srgbClr val="999999"/>
                </a:solidFill>
                <a:cs typeface="Tahoma"/>
              </a:rPr>
              <a:t> </a:t>
            </a: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	</a:t>
            </a:r>
            <a:endParaRPr lang="en-US" sz="2400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For this lecture, slides and examples available for download at: </a:t>
            </a:r>
            <a:r>
              <a:rPr lang="en-US" sz="2500" dirty="0">
                <a:hlinkClick r:id="rId6"/>
              </a:rPr>
              <a:t>https://github.com/ResearchComputing/CHEM4555_Spring_2022/</a:t>
            </a:r>
            <a:endParaRPr lang="en-US" sz="2500" dirty="0">
              <a:hlinkClick r:id="rId7"/>
            </a:endParaRPr>
          </a:p>
          <a:p>
            <a:pPr>
              <a:buFont typeface="Wingdings" pitchFamily="2" charset="2"/>
              <a:buChar char="§"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44859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6088D-9F50-4546-A29E-19228CB6E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17084-DEF2-BB49-8407-7CC9331F4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888"/>
            <a:ext cx="10515600" cy="4163129"/>
          </a:xfrm>
        </p:spPr>
        <p:txBody>
          <a:bodyPr>
            <a:normAutofit fontScale="92500" lnSpcReduction="10000"/>
          </a:bodyPr>
          <a:lstStyle/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6" dirty="0">
                <a:solidFill>
                  <a:srgbClr val="2F2B20"/>
                </a:solidFill>
                <a:latin typeface="Arial"/>
                <a:cs typeface="Arial"/>
              </a:rPr>
              <a:t>Allocation:	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--account=&lt;account-name&gt;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Partition:	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--partition=&lt;partition-name&gt;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6" dirty="0">
                <a:solidFill>
                  <a:srgbClr val="2F2B20"/>
                </a:solidFill>
                <a:latin typeface="Arial"/>
                <a:cs typeface="Arial"/>
              </a:rPr>
              <a:t>Number </a:t>
            </a:r>
            <a:r>
              <a:rPr lang="en-US" spc="30" dirty="0">
                <a:solidFill>
                  <a:srgbClr val="2F2B20"/>
                </a:solidFill>
                <a:latin typeface="Arial"/>
                <a:cs typeface="Arial"/>
              </a:rPr>
              <a:t>of</a:t>
            </a:r>
            <a:r>
              <a:rPr lang="en-US" spc="-69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spc="6" dirty="0">
                <a:solidFill>
                  <a:srgbClr val="2F2B20"/>
                </a:solidFill>
                <a:latin typeface="Arial"/>
                <a:cs typeface="Arial"/>
              </a:rPr>
              <a:t>nodes: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--nodes=&lt;nodes&gt;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latin typeface="Arial"/>
                <a:cs typeface="Arial"/>
              </a:rPr>
              <a:t>Number of Tasks: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ntasks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=&lt;number-of-tasks&gt;</a:t>
            </a: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latin typeface="Arial"/>
                <a:cs typeface="Arial"/>
              </a:rPr>
              <a:t>Quality </a:t>
            </a:r>
            <a:r>
              <a:rPr lang="en-US" spc="30" dirty="0">
                <a:solidFill>
                  <a:srgbClr val="2F2B20"/>
                </a:solidFill>
                <a:latin typeface="Arial"/>
                <a:cs typeface="Arial"/>
              </a:rPr>
              <a:t>of</a:t>
            </a:r>
            <a:r>
              <a:rPr lang="en-US" spc="-20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spc="-6" dirty="0">
                <a:solidFill>
                  <a:srgbClr val="2F2B20"/>
                </a:solidFill>
                <a:latin typeface="Arial"/>
                <a:cs typeface="Arial"/>
              </a:rPr>
              <a:t>service: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qos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qos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10" dirty="0">
                <a:solidFill>
                  <a:srgbClr val="2F2B20"/>
                </a:solidFill>
                <a:latin typeface="Arial"/>
                <a:cs typeface="Arial"/>
              </a:rPr>
              <a:t>Reservation: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--reservation=&lt;name&gt;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46" dirty="0">
                <a:solidFill>
                  <a:srgbClr val="2F2B20"/>
                </a:solidFill>
                <a:latin typeface="Arial"/>
                <a:cs typeface="Arial"/>
              </a:rPr>
              <a:t>Wall</a:t>
            </a:r>
            <a:r>
              <a:rPr lang="en-US" spc="-6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spc="6" dirty="0">
                <a:solidFill>
                  <a:srgbClr val="2F2B20"/>
                </a:solidFill>
                <a:latin typeface="Arial"/>
                <a:cs typeface="Arial"/>
              </a:rPr>
              <a:t>time:	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--time=&lt;wall</a:t>
            </a:r>
            <a:r>
              <a:rPr lang="en-US" spc="-1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50" dirty="0">
                <a:solidFill>
                  <a:srgbClr val="2F2B20"/>
                </a:solidFill>
                <a:latin typeface="Arial"/>
                <a:cs typeface="Arial"/>
              </a:rPr>
              <a:t>Job</a:t>
            </a:r>
            <a:r>
              <a:rPr lang="en-US" spc="-16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spc="-10" dirty="0">
                <a:solidFill>
                  <a:srgbClr val="2F2B20"/>
                </a:solidFill>
                <a:latin typeface="Arial"/>
                <a:cs typeface="Arial"/>
              </a:rPr>
              <a:t>Name: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--job-name=&lt;jobname&gt;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dirty="0"/>
              <a:t>Output File: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--output=&lt;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25AB1-81E7-5846-81A8-4EEF083AB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CE0B1-2B3E-0F43-9F94-91024C4F4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DED9F-33D5-1049-879F-7779BB77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D8B1015B-DEAA-944C-8794-59242ACDFE1B}"/>
              </a:ext>
            </a:extLst>
          </p:cNvPr>
          <p:cNvSpPr txBox="1"/>
          <p:nvPr/>
        </p:nvSpPr>
        <p:spPr>
          <a:xfrm>
            <a:off x="913214" y="5740650"/>
            <a:ext cx="10365571" cy="246172"/>
          </a:xfrm>
          <a:prstGeom prst="rect">
            <a:avLst/>
          </a:prstGeom>
        </p:spPr>
        <p:txBody>
          <a:bodyPr vert="horz" wrap="square" lIns="0" tIns="53291" rIns="0" bIns="0" rtlCol="0">
            <a:spAutoFit/>
          </a:bodyPr>
          <a:lstStyle/>
          <a:p>
            <a:pPr marL="12689" marR="5075">
              <a:lnSpc>
                <a:spcPts val="1468"/>
              </a:lnSpc>
              <a:spcBef>
                <a:spcPts val="42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sz="1498" i="1" spc="-30" dirty="0">
                <a:solidFill>
                  <a:srgbClr val="2F2B20"/>
                </a:solidFill>
                <a:latin typeface="Arial"/>
                <a:cs typeface="Arial"/>
              </a:rPr>
              <a:t>FYI: </a:t>
            </a:r>
            <a:r>
              <a:rPr sz="1498" i="1" spc="-59" dirty="0">
                <a:solidFill>
                  <a:srgbClr val="2F2B20"/>
                </a:solidFill>
                <a:latin typeface="Arial"/>
                <a:cs typeface="Arial"/>
              </a:rPr>
              <a:t>You </a:t>
            </a:r>
            <a:r>
              <a:rPr sz="1498" i="1" spc="30" dirty="0">
                <a:solidFill>
                  <a:srgbClr val="2F2B20"/>
                </a:solidFill>
                <a:latin typeface="Arial"/>
                <a:cs typeface="Arial"/>
              </a:rPr>
              <a:t>do </a:t>
            </a:r>
            <a:r>
              <a:rPr sz="1498" i="1" spc="-30" dirty="0">
                <a:solidFill>
                  <a:srgbClr val="2F2B20"/>
                </a:solidFill>
                <a:latin typeface="Arial"/>
                <a:cs typeface="Arial"/>
              </a:rPr>
              <a:t>NOT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actually </a:t>
            </a:r>
            <a:r>
              <a:rPr sz="1498" i="1" spc="10" dirty="0">
                <a:solidFill>
                  <a:srgbClr val="2F2B20"/>
                </a:solidFill>
                <a:latin typeface="Arial"/>
                <a:cs typeface="Arial"/>
              </a:rPr>
              <a:t>type </a:t>
            </a:r>
            <a:r>
              <a:rPr sz="1498" i="1" spc="16" dirty="0">
                <a:solidFill>
                  <a:srgbClr val="2F2B20"/>
                </a:solidFill>
                <a:latin typeface="Arial"/>
                <a:cs typeface="Arial"/>
              </a:rPr>
              <a:t>&lt;&gt;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above </a:t>
            </a:r>
            <a:r>
              <a:rPr sz="1498" i="1" spc="-85" dirty="0">
                <a:solidFill>
                  <a:srgbClr val="2F2B20"/>
                </a:solidFill>
                <a:latin typeface="Arial"/>
                <a:cs typeface="Arial"/>
              </a:rPr>
              <a:t>– </a:t>
            </a:r>
            <a:r>
              <a:rPr sz="1498" i="1" spc="6" dirty="0">
                <a:solidFill>
                  <a:srgbClr val="2F2B20"/>
                </a:solidFill>
                <a:latin typeface="Arial"/>
                <a:cs typeface="Arial"/>
              </a:rPr>
              <a:t>this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designates </a:t>
            </a:r>
            <a:r>
              <a:rPr sz="1498" i="1" spc="6" dirty="0">
                <a:solidFill>
                  <a:srgbClr val="2F2B20"/>
                </a:solidFill>
                <a:latin typeface="Arial"/>
                <a:cs typeface="Arial"/>
              </a:rPr>
              <a:t>something </a:t>
            </a:r>
            <a:r>
              <a:rPr sz="1498" i="1" spc="10" dirty="0">
                <a:solidFill>
                  <a:srgbClr val="2F2B20"/>
                </a:solidFill>
                <a:latin typeface="Arial"/>
                <a:cs typeface="Arial"/>
              </a:rPr>
              <a:t>specific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you </a:t>
            </a:r>
            <a:r>
              <a:rPr sz="1498" i="1" spc="-20" dirty="0">
                <a:solidFill>
                  <a:srgbClr val="2F2B20"/>
                </a:solidFill>
                <a:latin typeface="Arial"/>
                <a:cs typeface="Arial"/>
              </a:rPr>
              <a:t>as </a:t>
            </a:r>
            <a:r>
              <a:rPr sz="1498" i="1" spc="-30" dirty="0">
                <a:solidFill>
                  <a:srgbClr val="2F2B20"/>
                </a:solidFill>
                <a:latin typeface="Arial"/>
                <a:cs typeface="Arial"/>
              </a:rPr>
              <a:t>a </a:t>
            </a:r>
            <a:r>
              <a:rPr sz="1498" i="1" spc="-10" dirty="0">
                <a:solidFill>
                  <a:srgbClr val="2F2B20"/>
                </a:solidFill>
                <a:latin typeface="Arial"/>
                <a:cs typeface="Arial"/>
              </a:rPr>
              <a:t>user </a:t>
            </a:r>
            <a:r>
              <a:rPr sz="1498" i="1" spc="16" dirty="0">
                <a:solidFill>
                  <a:srgbClr val="2F2B20"/>
                </a:solidFill>
                <a:latin typeface="Arial"/>
                <a:cs typeface="Arial"/>
              </a:rPr>
              <a:t>must </a:t>
            </a:r>
            <a:r>
              <a:rPr sz="1498" i="1" spc="-6" dirty="0">
                <a:solidFill>
                  <a:srgbClr val="2F2B20"/>
                </a:solidFill>
                <a:latin typeface="Arial"/>
                <a:cs typeface="Arial"/>
              </a:rPr>
              <a:t>enter </a:t>
            </a:r>
            <a:r>
              <a:rPr sz="1498" i="1" spc="10" dirty="0">
                <a:solidFill>
                  <a:srgbClr val="2F2B20"/>
                </a:solidFill>
                <a:latin typeface="Arial"/>
                <a:cs typeface="Arial"/>
              </a:rPr>
              <a:t>about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your</a:t>
            </a:r>
            <a:r>
              <a:rPr sz="1498" i="1" spc="-50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1498" i="1" spc="26" dirty="0">
                <a:solidFill>
                  <a:srgbClr val="2F2B20"/>
                </a:solidFill>
                <a:latin typeface="Arial"/>
                <a:cs typeface="Arial"/>
              </a:rPr>
              <a:t>job</a:t>
            </a:r>
            <a:endParaRPr sz="1498" i="1" dirty="0"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E92FB1-0E85-8048-BDF9-AE907A98DFF4}"/>
              </a:ext>
            </a:extLst>
          </p:cNvPr>
          <p:cNvSpPr/>
          <p:nvPr/>
        </p:nvSpPr>
        <p:spPr>
          <a:xfrm>
            <a:off x="8618589" y="5018836"/>
            <a:ext cx="2888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spc="-50" dirty="0">
                <a:solidFill>
                  <a:srgbClr val="999999"/>
                </a:solidFill>
                <a:latin typeface="Tahoma"/>
                <a:cs typeface="Tahoma"/>
                <a:hlinkClick r:id="rId2"/>
              </a:rPr>
              <a:t>More on slurm commands:  https://slurm.schedmd.com/quickstart.html</a:t>
            </a:r>
            <a:endParaRPr lang="en-US" sz="1200" i="1" spc="-50" dirty="0">
              <a:solidFill>
                <a:srgbClr val="999999"/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3186305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Partitions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980394" y="1241166"/>
          <a:ext cx="8371001" cy="4687890"/>
        </p:xfrm>
        <a:graphic>
          <a:graphicData uri="http://schemas.openxmlformats.org/drawingml/2006/table">
            <a:tbl>
              <a:tblPr/>
              <a:tblGrid>
                <a:gridCol w="17612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8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42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7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87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1831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Partition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# of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cores/node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shas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General Compute (Haswell)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380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sgpu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GPU-enabled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effectively 4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smem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High-memory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48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1646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sknl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Phi (Knights Landing)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68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640017" y="1551802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B7BB2A-B0BB-1149-8049-AEA0D1FB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</p:spTree>
    <p:extLst>
      <p:ext uri="{BB962C8B-B14F-4D97-AF65-F5344CB8AC3E}">
        <p14:creationId xmlns:p14="http://schemas.microsoft.com/office/powerpoint/2010/main" val="1380683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of Service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4991105" y="1489890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1146184" y="1489893"/>
          <a:ext cx="8182465" cy="3691785"/>
        </p:xfrm>
        <a:graphic>
          <a:graphicData uri="http://schemas.openxmlformats.org/drawingml/2006/table">
            <a:tbl>
              <a:tblPr/>
              <a:tblGrid>
                <a:gridCol w="2319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00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8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42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803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198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Maxwall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 jobs/user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nodes/user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5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normal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Default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Derived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from partition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256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162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quick turnaround when 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30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Min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2/user; max 12 cores/node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0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interactive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For interactive jobs (command or GUI)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 Hours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 core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78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long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jobs needing longer wall times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7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groups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who have contributed to the Summit 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553380-0939-2149-A8E7-A0BFB5067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</p:spTree>
    <p:extLst>
      <p:ext uri="{BB962C8B-B14F-4D97-AF65-F5344CB8AC3E}">
        <p14:creationId xmlns:p14="http://schemas.microsoft.com/office/powerpoint/2010/main" val="3511513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5B945-80DD-7941-B6D2-BE4BE56FC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schedule a batch job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5C7BA-EC44-954C-A875-03901F7B6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91D47-D827-4B45-8003-35C594054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6D58F-6F3B-BE40-BE4C-60FDC1DF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F58F24-6519-934D-858F-8E63EA51F46C}"/>
              </a:ext>
            </a:extLst>
          </p:cNvPr>
          <p:cNvSpPr/>
          <p:nvPr/>
        </p:nvSpPr>
        <p:spPr>
          <a:xfrm>
            <a:off x="1247421" y="2559264"/>
            <a:ext cx="9697158" cy="143116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4124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cd /projects/$USER</a:t>
            </a:r>
          </a:p>
          <a:p>
            <a:pPr marL="4124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clone https://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github.com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researchcomputing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/CHEM4555_Spring_2022</a:t>
            </a:r>
          </a:p>
          <a:p>
            <a:pPr marL="4124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cd CHEM4555_Spring_2022/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example_scripts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lammps</a:t>
            </a:r>
            <a:endParaRPr lang="en-US" spc="-6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124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sbatch</a:t>
            </a:r>
            <a:r>
              <a:rPr lang="en-US" spc="-105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–-reservation=chem4555 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testscript_lammps.sh</a:t>
            </a:r>
            <a:endParaRPr lang="en-US" spc="-6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0122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81787"/>
            <a:ext cx="10515600" cy="1325563"/>
          </a:xfrm>
        </p:spPr>
        <p:txBody>
          <a:bodyPr/>
          <a:lstStyle/>
          <a:p>
            <a:r>
              <a:rPr lang="en-US" dirty="0"/>
              <a:t>Other topics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DF6B4EF-E5B5-9C45-8EA9-E72419D0D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542" y="1154161"/>
            <a:ext cx="12384911" cy="5622052"/>
          </a:xfrm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b="1" dirty="0">
                <a:latin typeface="Times New Roman"/>
                <a:cs typeface="Times New Roman"/>
              </a:rPr>
              <a:t>CURC </a:t>
            </a:r>
            <a:r>
              <a:rPr lang="en-US" sz="2400" b="1" dirty="0" err="1">
                <a:latin typeface="Times New Roman"/>
                <a:cs typeface="Times New Roman"/>
              </a:rPr>
              <a:t>JupyterHub</a:t>
            </a:r>
            <a:r>
              <a:rPr lang="en-US" sz="2400" b="1" dirty="0">
                <a:latin typeface="Times New Roman"/>
                <a:cs typeface="Times New Roman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Times New Roman"/>
                <a:cs typeface="Times New Roman"/>
              </a:rPr>
              <a:t>Website: </a:t>
            </a:r>
            <a:r>
              <a:rPr lang="en-US" sz="2400" dirty="0">
                <a:latin typeface="Times New Roman"/>
                <a:cs typeface="Times New Roman"/>
                <a:hlinkClick r:id="rId2"/>
              </a:rPr>
              <a:t>https://jupyter.rc.colorado.edu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Times New Roman"/>
                <a:cs typeface="Times New Roman"/>
              </a:rPr>
              <a:t>Docs: </a:t>
            </a:r>
            <a:r>
              <a:rPr lang="en-US" sz="2400" dirty="0">
                <a:latin typeface="Times New Roman"/>
                <a:cs typeface="Times New Roman"/>
                <a:hlinkClick r:id="rId3"/>
              </a:rPr>
              <a:t>https://curc.readthedocs.io/en/latest/gateways/jupyterhub.html</a:t>
            </a:r>
            <a:endParaRPr lang="en-US" sz="240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40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dirty="0">
                <a:latin typeface="Times New Roman"/>
                <a:cs typeface="Times New Roman"/>
              </a:rPr>
              <a:t>CURC </a:t>
            </a:r>
            <a:r>
              <a:rPr lang="en-US" sz="2400" b="1" dirty="0" err="1">
                <a:latin typeface="Times New Roman"/>
                <a:cs typeface="Times New Roman"/>
              </a:rPr>
              <a:t>EnginFrame</a:t>
            </a:r>
            <a:r>
              <a:rPr lang="en-US" sz="2400" b="1" dirty="0">
                <a:latin typeface="Times New Roman"/>
                <a:cs typeface="Times New Roman"/>
              </a:rPr>
              <a:t> Remote Desktop: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Times New Roman"/>
                <a:cs typeface="Times New Roman"/>
              </a:rPr>
              <a:t>Website: </a:t>
            </a:r>
            <a:r>
              <a:rPr lang="en-US" sz="2400" dirty="0">
                <a:latin typeface="Times New Roman"/>
                <a:cs typeface="Times New Roman"/>
                <a:hlinkClick r:id="rId4"/>
              </a:rPr>
              <a:t>https://viz.rc.colorado.edu</a:t>
            </a:r>
            <a:r>
              <a:rPr lang="en-US" sz="2400" dirty="0">
                <a:latin typeface="Times New Roman"/>
                <a:cs typeface="Times New Roman"/>
              </a:rPr>
              <a:t>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Times New Roman"/>
                <a:cs typeface="Times New Roman"/>
              </a:rPr>
              <a:t>Docs: </a:t>
            </a:r>
            <a:r>
              <a:rPr lang="en-US" sz="2400" dirty="0">
                <a:latin typeface="Times New Roman"/>
                <a:cs typeface="Times New Roman"/>
                <a:hlinkClick r:id="rId5"/>
              </a:rPr>
              <a:t>https://curc.readthedocs.io/en/latest/gateways/enginframe.html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dirty="0">
                <a:latin typeface="Times New Roman"/>
                <a:cs typeface="Times New Roman"/>
              </a:rPr>
              <a:t>Data Transfers to/from CURC: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Times New Roman"/>
                <a:cs typeface="Times New Roman"/>
                <a:hlinkClick r:id="rId6"/>
              </a:rPr>
              <a:t>https://curc.readthedocs.io/en/latest/compute/data-transfer.html</a:t>
            </a:r>
            <a:endParaRPr lang="en-US" sz="2400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BE2AD-3363-7945-914B-412AE5327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A38D9-D7FD-5C42-B988-4624A13EA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B6780-D24F-FF44-AD2B-22A09E48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5090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05724-C43F-C740-84B9-23FB413BE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0DBD9-B43F-714A-955A-6EBA1B2DA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371601"/>
            <a:ext cx="11874842" cy="4633784"/>
          </a:xfrm>
        </p:spPr>
        <p:txBody>
          <a:bodyPr>
            <a:normAutofit fontScale="85000" lnSpcReduction="20000"/>
          </a:bodyPr>
          <a:lstStyle/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pc="-20" dirty="0">
                <a:cs typeface="Tahoma"/>
              </a:rPr>
              <a:t>Please fill out the survey: 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</a:p>
          <a:p>
            <a:pPr marL="25168" marR="59144">
              <a:lnSpc>
                <a:spcPct val="120000"/>
              </a:lnSpc>
              <a:spcBef>
                <a:spcPts val="188"/>
              </a:spcBef>
            </a:pPr>
            <a:endParaRPr lang="en-US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pc="-20" dirty="0">
                <a:cs typeface="Tahoma"/>
              </a:rPr>
              <a:t>Contact: 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, </a:t>
            </a:r>
            <a:r>
              <a:rPr lang="en-US" i="1" spc="-20" dirty="0">
                <a:cs typeface="Tahoma"/>
                <a:hlinkClick r:id="rId4"/>
              </a:rPr>
              <a:t>Andrew.Monaghan@Colorado.edu</a:t>
            </a:r>
            <a:endParaRPr lang="en-US" i="1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endParaRPr lang="en-US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r>
              <a:rPr lang="en-US" dirty="0"/>
              <a:t>Course materials for today:</a:t>
            </a:r>
          </a:p>
          <a:p>
            <a:pPr lvl="1"/>
            <a:r>
              <a:rPr lang="en-US" dirty="0">
                <a:hlinkClick r:id="rId5"/>
              </a:rPr>
              <a:t>https://github.com/ResearchComputing/CHEM4555_Spring_2022</a:t>
            </a:r>
            <a:endParaRPr lang="en-US" dirty="0">
              <a:hlinkClick r:id="rId6"/>
            </a:endParaRPr>
          </a:p>
          <a:p>
            <a:endParaRPr lang="en-US" dirty="0"/>
          </a:p>
          <a:p>
            <a:r>
              <a:rPr lang="en-US" dirty="0"/>
              <a:t>CURC documentation: </a:t>
            </a:r>
            <a:r>
              <a:rPr lang="en-US" dirty="0">
                <a:hlinkClick r:id="rId7"/>
              </a:rPr>
              <a:t>https://curc.readthedocs.io</a:t>
            </a:r>
            <a:endParaRPr lang="en-US" dirty="0"/>
          </a:p>
          <a:p>
            <a:endParaRPr lang="en-US" spc="-50" dirty="0">
              <a:solidFill>
                <a:srgbClr val="999999"/>
              </a:solidFill>
              <a:cs typeface="Tahoma"/>
            </a:endParaRPr>
          </a:p>
          <a:p>
            <a:r>
              <a:rPr lang="en-US" spc="-50" dirty="0">
                <a:cs typeface="Tahoma"/>
              </a:rPr>
              <a:t>Learning materials: </a:t>
            </a:r>
            <a:r>
              <a:rPr lang="en-US" spc="-50" dirty="0">
                <a:solidFill>
                  <a:srgbClr val="999999"/>
                </a:solidFill>
                <a:cs typeface="Tahoma"/>
                <a:hlinkClick r:id="rId8"/>
              </a:rPr>
              <a:t>https://www.colorado.edu/crdds/learning-materials</a:t>
            </a:r>
            <a:r>
              <a:rPr lang="en-US" spc="-50" dirty="0">
                <a:solidFill>
                  <a:srgbClr val="999999"/>
                </a:solidFill>
                <a:cs typeface="Tahoma"/>
              </a:rPr>
              <a:t> </a:t>
            </a:r>
          </a:p>
          <a:p>
            <a:endParaRPr lang="en-US" spc="-50" dirty="0">
              <a:solidFill>
                <a:srgbClr val="999999"/>
              </a:solidFill>
              <a:cs typeface="Tahoma"/>
            </a:endParaRPr>
          </a:p>
          <a:p>
            <a:r>
              <a:rPr lang="en-US" spc="-50" dirty="0">
                <a:cs typeface="Tahoma"/>
              </a:rPr>
              <a:t>Courses and Office Hours: </a:t>
            </a:r>
            <a:r>
              <a:rPr lang="en-US" spc="-50" dirty="0">
                <a:solidFill>
                  <a:srgbClr val="999999"/>
                </a:solidFill>
                <a:cs typeface="Tahoma"/>
                <a:hlinkClick r:id="rId9"/>
              </a:rPr>
              <a:t>https://www.colorado.edu/crdds/events</a:t>
            </a:r>
            <a:r>
              <a:rPr lang="en-US" spc="-50" dirty="0">
                <a:solidFill>
                  <a:srgbClr val="999999"/>
                </a:solidFill>
                <a:cs typeface="Tahoma"/>
              </a:rPr>
              <a:t> </a:t>
            </a:r>
          </a:p>
          <a:p>
            <a:endParaRPr lang="en-US" spc="-50" dirty="0">
              <a:solidFill>
                <a:srgbClr val="999999"/>
              </a:solidFill>
              <a:cs typeface="Tahoma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08B81-5D98-1341-9472-60EB649FE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EB81-24D9-4C4C-8826-EF8E88DDA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B765C-D4ED-8E4E-9FB1-883002DE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847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for this presentation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7FD89C-2E78-E34D-B343-9900FA61C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163129"/>
          </a:xfrm>
        </p:spPr>
        <p:txBody>
          <a:bodyPr>
            <a:normAutofit/>
          </a:bodyPr>
          <a:lstStyle/>
          <a:p>
            <a:r>
              <a:rPr lang="en-US" dirty="0"/>
              <a:t>Intro to CURC resources</a:t>
            </a:r>
          </a:p>
          <a:p>
            <a:r>
              <a:rPr lang="en-US" dirty="0"/>
              <a:t>Linux basics and navigating the CURC system</a:t>
            </a:r>
          </a:p>
          <a:p>
            <a:r>
              <a:rPr lang="en-US" dirty="0"/>
              <a:t>Software</a:t>
            </a:r>
          </a:p>
          <a:p>
            <a:r>
              <a:rPr lang="en-US" dirty="0"/>
              <a:t>Scheduling batch and interactive jobs on Summit</a:t>
            </a:r>
          </a:p>
          <a:p>
            <a:r>
              <a:rPr lang="en-US" dirty="0"/>
              <a:t>CURC </a:t>
            </a:r>
            <a:r>
              <a:rPr lang="en-US" dirty="0" err="1"/>
              <a:t>JupyterHub</a:t>
            </a:r>
            <a:r>
              <a:rPr lang="en-US" dirty="0"/>
              <a:t>, CURC </a:t>
            </a:r>
            <a:r>
              <a:rPr lang="en-US" dirty="0" err="1"/>
              <a:t>EnginFrame</a:t>
            </a:r>
            <a:r>
              <a:rPr lang="en-US" dirty="0"/>
              <a:t> (Demo)</a:t>
            </a:r>
          </a:p>
          <a:p>
            <a:r>
              <a:rPr lang="en-US" dirty="0"/>
              <a:t>Data transfers (Globus, </a:t>
            </a:r>
            <a:r>
              <a:rPr lang="en-US" dirty="0" err="1"/>
              <a:t>scp</a:t>
            </a:r>
            <a:r>
              <a:rPr lang="en-US" dirty="0"/>
              <a:t>) (Demo)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60167-4931-47E6-BA6A-407CBD079E4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054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Research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3019"/>
            <a:ext cx="10515600" cy="453573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Provide services for researchers that include:</a:t>
            </a:r>
          </a:p>
          <a:p>
            <a:pPr lvl="1"/>
            <a:r>
              <a:rPr lang="en-US" dirty="0"/>
              <a:t>Large scale computing</a:t>
            </a:r>
          </a:p>
          <a:p>
            <a:pPr lvl="1"/>
            <a:r>
              <a:rPr lang="en-US" dirty="0"/>
              <a:t>Data storage</a:t>
            </a:r>
          </a:p>
          <a:p>
            <a:pPr lvl="1"/>
            <a:r>
              <a:rPr lang="en-US" dirty="0"/>
              <a:t>High speed data transfer</a:t>
            </a:r>
          </a:p>
          <a:p>
            <a:pPr lvl="1"/>
            <a:r>
              <a:rPr lang="en-US" dirty="0"/>
              <a:t>Data management support</a:t>
            </a:r>
          </a:p>
          <a:p>
            <a:pPr lvl="1"/>
            <a:r>
              <a:rPr lang="en-US" dirty="0"/>
              <a:t>Consulting</a:t>
            </a:r>
          </a:p>
          <a:p>
            <a:pPr lvl="1"/>
            <a:r>
              <a:rPr lang="en-US" dirty="0"/>
              <a:t>Training</a:t>
            </a:r>
          </a:p>
          <a:p>
            <a:endParaRPr lang="en-US" dirty="0"/>
          </a:p>
          <a:p>
            <a:r>
              <a:rPr lang="en-US" dirty="0"/>
              <a:t>We are likely best known for: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Summit Supercomputer (~12,000 cores)</a:t>
            </a:r>
          </a:p>
          <a:p>
            <a:pPr lvl="1"/>
            <a:r>
              <a:rPr lang="en-US" dirty="0"/>
              <a:t>Blanca ”condo” cluster (~4,000 cores)</a:t>
            </a:r>
          </a:p>
          <a:p>
            <a:pPr lvl="1"/>
            <a:r>
              <a:rPr lang="en-US" dirty="0" err="1"/>
              <a:t>PetaLibrary</a:t>
            </a:r>
            <a:r>
              <a:rPr lang="en-US" dirty="0"/>
              <a:t>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80AA6-30BA-344B-A078-6D9C9CC33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</p:spTree>
    <p:extLst>
      <p:ext uri="{BB962C8B-B14F-4D97-AF65-F5344CB8AC3E}">
        <p14:creationId xmlns:p14="http://schemas.microsoft.com/office/powerpoint/2010/main" val="3266377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Hardware - Summit Supercomputer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10" y="1621415"/>
            <a:ext cx="6565255" cy="437869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dirty="0"/>
              <a:t>450+ compute nodes (mostly Intel Xeon Haswell)</a:t>
            </a:r>
          </a:p>
          <a:p>
            <a:pPr>
              <a:defRPr/>
            </a:pPr>
            <a:r>
              <a:rPr lang="en-US" sz="2400" dirty="0"/>
              <a:t>24 cores per “</a:t>
            </a:r>
            <a:r>
              <a:rPr lang="en-US" sz="2400" dirty="0" err="1"/>
              <a:t>shas</a:t>
            </a:r>
            <a:r>
              <a:rPr lang="en-US" sz="2400" dirty="0"/>
              <a:t>” (general compute) node, different core counts for other node types </a:t>
            </a:r>
          </a:p>
          <a:p>
            <a:pPr>
              <a:defRPr/>
            </a:pPr>
            <a:r>
              <a:rPr lang="en-US" sz="2400" dirty="0"/>
              <a:t>High-speed network fabric between nodes</a:t>
            </a:r>
          </a:p>
          <a:p>
            <a:pPr>
              <a:defRPr/>
            </a:pPr>
            <a:r>
              <a:rPr lang="en-US" sz="2400" dirty="0"/>
              <a:t>1.2 PB scratch storage</a:t>
            </a:r>
          </a:p>
          <a:p>
            <a:pPr>
              <a:defRPr/>
            </a:pPr>
            <a:r>
              <a:rPr lang="en-US" sz="2400" dirty="0"/>
              <a:t>67% CU, 23% CSU, 10% RMACC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65" y="2088316"/>
            <a:ext cx="2997871" cy="2997871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B47D47-CE21-8548-A05A-333E8C6B6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</p:spTree>
    <p:extLst>
      <p:ext uri="{BB962C8B-B14F-4D97-AF65-F5344CB8AC3E}">
        <p14:creationId xmlns:p14="http://schemas.microsoft.com/office/powerpoint/2010/main" val="2767656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Would I Use Summit 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226" y="1676648"/>
            <a:ext cx="5347226" cy="404774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Solving large problems that require more:</a:t>
            </a:r>
          </a:p>
          <a:p>
            <a:pPr lvl="2"/>
            <a:r>
              <a:rPr lang="en-US" dirty="0"/>
              <a:t>Memory than you have on your personal computer</a:t>
            </a:r>
          </a:p>
          <a:p>
            <a:pPr lvl="2"/>
            <a:r>
              <a:rPr lang="en-US" dirty="0"/>
              <a:t>Cores/nodes/power than you have on your personal computer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Blanca is set up for both shared memory (single node) and distributed memory (multi-node) parallelization. </a:t>
            </a:r>
          </a:p>
          <a:p>
            <a:pPr lvl="3"/>
            <a:r>
              <a:rPr lang="en-US" dirty="0"/>
              <a:t>Can also use Summit </a:t>
            </a:r>
            <a:r>
              <a:rPr lang="en-US" dirty="0" err="1"/>
              <a:t>for”big</a:t>
            </a:r>
            <a:r>
              <a:rPr lang="en-US" dirty="0"/>
              <a:t>” distributed memory parallelization</a:t>
            </a:r>
          </a:p>
          <a:p>
            <a:pPr lvl="1"/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80DFC-281E-AE41-9E8D-1E958EE96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pic>
        <p:nvPicPr>
          <p:cNvPr id="7" name="Picture 2" descr="Image result for shared memory vs distributed memory parallelization">
            <a:extLst>
              <a:ext uri="{FF2B5EF4-FFF2-40B4-BE49-F238E27FC236}">
                <a16:creationId xmlns:a16="http://schemas.microsoft.com/office/drawing/2014/main" id="{16451F71-E6C7-0E43-8C33-58057084C4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4" t="26667" r="4636" b="9166"/>
          <a:stretch/>
        </p:blipFill>
        <p:spPr bwMode="auto">
          <a:xfrm>
            <a:off x="5969298" y="1711643"/>
            <a:ext cx="5771560" cy="3220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D336F2-786A-0E48-95C1-E73881AA486A}"/>
              </a:ext>
            </a:extLst>
          </p:cNvPr>
          <p:cNvSpPr txBox="1"/>
          <p:nvPr/>
        </p:nvSpPr>
        <p:spPr>
          <a:xfrm>
            <a:off x="3659499" y="5825737"/>
            <a:ext cx="48730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Source: https://</a:t>
            </a:r>
            <a:r>
              <a:rPr lang="en-US" sz="1200" i="1" dirty="0" err="1"/>
              <a:t>images.slideplayer.com</a:t>
            </a:r>
            <a:r>
              <a:rPr lang="en-US" sz="1200" i="1" dirty="0"/>
              <a:t>/25/7599921/slides/slide_4.jpg</a:t>
            </a:r>
          </a:p>
        </p:txBody>
      </p:sp>
    </p:spTree>
    <p:extLst>
      <p:ext uri="{BB962C8B-B14F-4D97-AF65-F5344CB8AC3E}">
        <p14:creationId xmlns:p14="http://schemas.microsoft.com/office/powerpoint/2010/main" val="3125995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Typical Summit Workflow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80DFC-281E-AE41-9E8D-1E958EE96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C1BF8D-77B2-984F-B3CD-4D6232F77D83}"/>
              </a:ext>
            </a:extLst>
          </p:cNvPr>
          <p:cNvSpPr txBox="1"/>
          <p:nvPr/>
        </p:nvSpPr>
        <p:spPr>
          <a:xfrm>
            <a:off x="4136181" y="2997691"/>
            <a:ext cx="2326278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login.rc.colorado.edu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CF2250-EE75-7C43-942D-594338F8FDDC}"/>
              </a:ext>
            </a:extLst>
          </p:cNvPr>
          <p:cNvSpPr txBox="1"/>
          <p:nvPr/>
        </p:nvSpPr>
        <p:spPr>
          <a:xfrm>
            <a:off x="8958954" y="142408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shas0101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CA4787-CC4C-6A45-899D-C220A785CD22}"/>
              </a:ext>
            </a:extLst>
          </p:cNvPr>
          <p:cNvSpPr txBox="1"/>
          <p:nvPr/>
        </p:nvSpPr>
        <p:spPr>
          <a:xfrm>
            <a:off x="8942491" y="182439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shas0102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6C7C10-2910-F94B-858B-7AF45946038D}"/>
              </a:ext>
            </a:extLst>
          </p:cNvPr>
          <p:cNvSpPr txBox="1"/>
          <p:nvPr/>
        </p:nvSpPr>
        <p:spPr>
          <a:xfrm>
            <a:off x="8958954" y="225771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shas0103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F854A7-6DBC-B94B-91CF-9057AB45022A}"/>
              </a:ext>
            </a:extLst>
          </p:cNvPr>
          <p:cNvSpPr txBox="1"/>
          <p:nvPr/>
        </p:nvSpPr>
        <p:spPr>
          <a:xfrm>
            <a:off x="8958954" y="269103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shas0104</a:t>
            </a:r>
          </a:p>
        </p:txBody>
      </p:sp>
      <p:pic>
        <p:nvPicPr>
          <p:cNvPr id="25" name="Graphic 24" descr="Smiling face with no fill">
            <a:extLst>
              <a:ext uri="{FF2B5EF4-FFF2-40B4-BE49-F238E27FC236}">
                <a16:creationId xmlns:a16="http://schemas.microsoft.com/office/drawing/2014/main" id="{BBAD5A4E-D8BB-FF48-9391-F68FCE357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031" y="2625270"/>
            <a:ext cx="914400" cy="9144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A5FFB74-E126-D948-803A-599213CB8C4C}"/>
              </a:ext>
            </a:extLst>
          </p:cNvPr>
          <p:cNvSpPr txBox="1"/>
          <p:nvPr/>
        </p:nvSpPr>
        <p:spPr>
          <a:xfrm>
            <a:off x="1032949" y="3539670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</a:t>
            </a:r>
          </a:p>
        </p:txBody>
      </p:sp>
      <p:graphicFrame>
        <p:nvGraphicFramePr>
          <p:cNvPr id="28" name="Diagram 27">
            <a:extLst>
              <a:ext uri="{FF2B5EF4-FFF2-40B4-BE49-F238E27FC236}">
                <a16:creationId xmlns:a16="http://schemas.microsoft.com/office/drawing/2014/main" id="{8FC7BBDD-33DE-584A-B9BB-07F3ED821E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7780931"/>
              </p:ext>
            </p:extLst>
          </p:nvPr>
        </p:nvGraphicFramePr>
        <p:xfrm>
          <a:off x="2089587" y="2567720"/>
          <a:ext cx="1692298" cy="1214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30" name="Diagram 29">
            <a:extLst>
              <a:ext uri="{FF2B5EF4-FFF2-40B4-BE49-F238E27FC236}">
                <a16:creationId xmlns:a16="http://schemas.microsoft.com/office/drawing/2014/main" id="{F4DC5789-76AE-9141-9731-DE3AEE3459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9821028"/>
              </p:ext>
            </p:extLst>
          </p:nvPr>
        </p:nvGraphicFramePr>
        <p:xfrm>
          <a:off x="6941049" y="2574963"/>
          <a:ext cx="1692298" cy="1214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3B08AAE2-B67A-7946-9102-89E24EB978E9}"/>
              </a:ext>
            </a:extLst>
          </p:cNvPr>
          <p:cNvSpPr txBox="1"/>
          <p:nvPr/>
        </p:nvSpPr>
        <p:spPr>
          <a:xfrm>
            <a:off x="8958954" y="351243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81CFA8-7777-0544-AD1F-22C474847A25}"/>
              </a:ext>
            </a:extLst>
          </p:cNvPr>
          <p:cNvSpPr txBox="1"/>
          <p:nvPr/>
        </p:nvSpPr>
        <p:spPr>
          <a:xfrm>
            <a:off x="8942491" y="391274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3CE36E-9762-8446-879F-D7E20F68587A}"/>
              </a:ext>
            </a:extLst>
          </p:cNvPr>
          <p:cNvSpPr txBox="1"/>
          <p:nvPr/>
        </p:nvSpPr>
        <p:spPr>
          <a:xfrm>
            <a:off x="8958954" y="434606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F7C9C9-F2D6-304C-9732-71D2DC376ACD}"/>
              </a:ext>
            </a:extLst>
          </p:cNvPr>
          <p:cNvSpPr txBox="1"/>
          <p:nvPr/>
        </p:nvSpPr>
        <p:spPr>
          <a:xfrm>
            <a:off x="8958954" y="477938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9B5345-C5B5-1147-94AF-04190E71448F}"/>
              </a:ext>
            </a:extLst>
          </p:cNvPr>
          <p:cNvSpPr txBox="1"/>
          <p:nvPr/>
        </p:nvSpPr>
        <p:spPr>
          <a:xfrm>
            <a:off x="9144032" y="299881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E3D209-4738-D046-BF93-C4B779BD20AB}"/>
              </a:ext>
            </a:extLst>
          </p:cNvPr>
          <p:cNvSpPr txBox="1"/>
          <p:nvPr/>
        </p:nvSpPr>
        <p:spPr>
          <a:xfrm>
            <a:off x="9144032" y="508716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20FFE53-CC31-D245-BFCD-48AED8F8E2E8}"/>
              </a:ext>
            </a:extLst>
          </p:cNvPr>
          <p:cNvSpPr txBox="1"/>
          <p:nvPr/>
        </p:nvSpPr>
        <p:spPr>
          <a:xfrm>
            <a:off x="10018541" y="142408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shas0201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3BF436A-2DD0-4B4F-B73D-1BE06E19EF9B}"/>
              </a:ext>
            </a:extLst>
          </p:cNvPr>
          <p:cNvSpPr txBox="1"/>
          <p:nvPr/>
        </p:nvSpPr>
        <p:spPr>
          <a:xfrm>
            <a:off x="10002078" y="182439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shas0202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5B2780-DEF8-EE41-BD63-DAAB18EC99E2}"/>
              </a:ext>
            </a:extLst>
          </p:cNvPr>
          <p:cNvSpPr txBox="1"/>
          <p:nvPr/>
        </p:nvSpPr>
        <p:spPr>
          <a:xfrm>
            <a:off x="10018541" y="225771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shas0203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6E94465-5251-3947-8294-F55224B5D689}"/>
              </a:ext>
            </a:extLst>
          </p:cNvPr>
          <p:cNvSpPr txBox="1"/>
          <p:nvPr/>
        </p:nvSpPr>
        <p:spPr>
          <a:xfrm>
            <a:off x="10018541" y="269103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shas0204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6265C0C-DF2F-DE4D-87B1-172C8095CCC1}"/>
              </a:ext>
            </a:extLst>
          </p:cNvPr>
          <p:cNvSpPr txBox="1"/>
          <p:nvPr/>
        </p:nvSpPr>
        <p:spPr>
          <a:xfrm>
            <a:off x="10018541" y="351243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shas0501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C4980DA-8CFD-6F47-B015-0BDAEFF11536}"/>
              </a:ext>
            </a:extLst>
          </p:cNvPr>
          <p:cNvSpPr txBox="1"/>
          <p:nvPr/>
        </p:nvSpPr>
        <p:spPr>
          <a:xfrm>
            <a:off x="10002078" y="391274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shas0502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63141EE-4A58-6F4F-A8DA-74FA507E1E51}"/>
              </a:ext>
            </a:extLst>
          </p:cNvPr>
          <p:cNvSpPr txBox="1"/>
          <p:nvPr/>
        </p:nvSpPr>
        <p:spPr>
          <a:xfrm>
            <a:off x="10018541" y="434606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shas0503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3A15E68-C149-1043-BF90-3791DBA3F99A}"/>
              </a:ext>
            </a:extLst>
          </p:cNvPr>
          <p:cNvSpPr txBox="1"/>
          <p:nvPr/>
        </p:nvSpPr>
        <p:spPr>
          <a:xfrm>
            <a:off x="10018541" y="477938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shas0404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FFEA9DD-B627-F240-8609-A55BFC8E6319}"/>
              </a:ext>
            </a:extLst>
          </p:cNvPr>
          <p:cNvSpPr txBox="1"/>
          <p:nvPr/>
        </p:nvSpPr>
        <p:spPr>
          <a:xfrm>
            <a:off x="10203619" y="299881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EED7D90-93F0-554A-9884-5BA0F988FED3}"/>
              </a:ext>
            </a:extLst>
          </p:cNvPr>
          <p:cNvSpPr txBox="1"/>
          <p:nvPr/>
        </p:nvSpPr>
        <p:spPr>
          <a:xfrm>
            <a:off x="10203619" y="508716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17F60F-693D-FF41-A64B-71B58ED8AAED}"/>
              </a:ext>
            </a:extLst>
          </p:cNvPr>
          <p:cNvSpPr txBox="1"/>
          <p:nvPr/>
        </p:nvSpPr>
        <p:spPr>
          <a:xfrm>
            <a:off x="11072714" y="142408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shas0301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403E4D-BF92-9042-875B-A616AFD2E2EB}"/>
              </a:ext>
            </a:extLst>
          </p:cNvPr>
          <p:cNvSpPr txBox="1"/>
          <p:nvPr/>
        </p:nvSpPr>
        <p:spPr>
          <a:xfrm>
            <a:off x="11056251" y="182439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shas0302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65836DC-11EA-C040-B5DB-35D507AC7605}"/>
              </a:ext>
            </a:extLst>
          </p:cNvPr>
          <p:cNvSpPr txBox="1"/>
          <p:nvPr/>
        </p:nvSpPr>
        <p:spPr>
          <a:xfrm>
            <a:off x="11072714" y="225771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shas0303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17BF28-216A-0A4B-885F-E4A13204793A}"/>
              </a:ext>
            </a:extLst>
          </p:cNvPr>
          <p:cNvSpPr txBox="1"/>
          <p:nvPr/>
        </p:nvSpPr>
        <p:spPr>
          <a:xfrm>
            <a:off x="11072714" y="269103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shas0304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44D345D-D48D-7C44-857D-FDC62E730BCB}"/>
              </a:ext>
            </a:extLst>
          </p:cNvPr>
          <p:cNvSpPr txBox="1"/>
          <p:nvPr/>
        </p:nvSpPr>
        <p:spPr>
          <a:xfrm>
            <a:off x="11072714" y="351243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shas0601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B85EE6A-1E32-F34D-9562-3449D0188957}"/>
              </a:ext>
            </a:extLst>
          </p:cNvPr>
          <p:cNvSpPr txBox="1"/>
          <p:nvPr/>
        </p:nvSpPr>
        <p:spPr>
          <a:xfrm>
            <a:off x="11056251" y="391274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shas0602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DBA284-6C9C-E44F-9EDB-4B9B18387A96}"/>
              </a:ext>
            </a:extLst>
          </p:cNvPr>
          <p:cNvSpPr txBox="1"/>
          <p:nvPr/>
        </p:nvSpPr>
        <p:spPr>
          <a:xfrm>
            <a:off x="11072714" y="434606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shas0603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50545D4-639B-0342-914D-6E2326D0E13E}"/>
              </a:ext>
            </a:extLst>
          </p:cNvPr>
          <p:cNvSpPr txBox="1"/>
          <p:nvPr/>
        </p:nvSpPr>
        <p:spPr>
          <a:xfrm>
            <a:off x="11072714" y="477938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shas0604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DF974DF-2A6A-4045-810E-8670F4C4B685}"/>
              </a:ext>
            </a:extLst>
          </p:cNvPr>
          <p:cNvSpPr txBox="1"/>
          <p:nvPr/>
        </p:nvSpPr>
        <p:spPr>
          <a:xfrm>
            <a:off x="11257792" y="299881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6E6CCBE-C32F-FA4D-99AD-72DBC93CD97C}"/>
              </a:ext>
            </a:extLst>
          </p:cNvPr>
          <p:cNvSpPr txBox="1"/>
          <p:nvPr/>
        </p:nvSpPr>
        <p:spPr>
          <a:xfrm>
            <a:off x="11257792" y="508716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96151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9" y="1462023"/>
            <a:ext cx="11136914" cy="4488404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 &lt;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  <a:hlinkClick r:id="rId2"/>
              </a:rPr>
              <a:t>identikey&gt;@login.rc.colorado.edu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Enter your </a:t>
            </a:r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identikey_password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Authenticate by accepting the Duo push to your smartphone</a:t>
            </a:r>
          </a:p>
          <a:p>
            <a:pPr lvl="1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Can also authenticate by text message, phone call, or token</a:t>
            </a:r>
          </a:p>
          <a:p>
            <a:pPr lvl="1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More info here: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  <a:hlinkClick r:id="rId3"/>
              </a:rPr>
              <a:t>https://curc.readthedocs.io/en/latest/access/logging-in.html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E788E-D3EE-D046-95F4-76A13E955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</a:p>
        </p:txBody>
      </p:sp>
    </p:spTree>
    <p:extLst>
      <p:ext uri="{BB962C8B-B14F-4D97-AF65-F5344CB8AC3E}">
        <p14:creationId xmlns:p14="http://schemas.microsoft.com/office/powerpoint/2010/main" val="3540267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75989" y="365125"/>
            <a:ext cx="11498893" cy="1325563"/>
          </a:xfrm>
        </p:spPr>
        <p:txBody>
          <a:bodyPr>
            <a:normAutofit/>
          </a:bodyPr>
          <a:lstStyle/>
          <a:p>
            <a:r>
              <a:rPr lang="en-US" dirty="0"/>
              <a:t>Basic Linux commands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17BB6F5-83F6-3649-A0F9-EE9717BFE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989" y="1825625"/>
            <a:ext cx="11411211" cy="4163129"/>
          </a:xfrm>
        </p:spPr>
        <p:txBody>
          <a:bodyPr>
            <a:normAutofit fontScale="92500" lnSpcReduction="20000"/>
          </a:bodyPr>
          <a:lstStyle/>
          <a:p>
            <a:pPr marL="11206">
              <a:lnSpc>
                <a:spcPct val="110000"/>
              </a:lnSpc>
              <a:spcBef>
                <a:spcPts val="115"/>
              </a:spcBef>
            </a:pPr>
            <a:r>
              <a:rPr lang="en-US" b="1" spc="-31" dirty="0">
                <a:solidFill>
                  <a:srgbClr val="2F2B20"/>
                </a:solidFill>
                <a:cs typeface="Arial"/>
              </a:rPr>
              <a:t>ls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lists the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contents </a:t>
            </a:r>
            <a:r>
              <a:rPr lang="en-US" spc="44" dirty="0">
                <a:solidFill>
                  <a:srgbClr val="2F2B20"/>
                </a:solidFill>
                <a:cs typeface="Arial"/>
              </a:rPr>
              <a:t>of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 </a:t>
            </a:r>
            <a:r>
              <a:rPr lang="en-US" spc="-40" dirty="0">
                <a:solidFill>
                  <a:srgbClr val="2F2B20"/>
                </a:solidFill>
                <a:cs typeface="Arial"/>
              </a:rPr>
              <a:t>(</a:t>
            </a:r>
            <a:r>
              <a:rPr lang="en-US" sz="2400" spc="-40" dirty="0">
                <a:solidFill>
                  <a:srgbClr val="2F2B20"/>
                </a:solidFill>
                <a:latin typeface="Courier New"/>
                <a:cs typeface="Courier New"/>
              </a:rPr>
              <a:t>ls </a:t>
            </a:r>
            <a:r>
              <a:rPr lang="en-US" sz="2400" spc="9" dirty="0">
                <a:solidFill>
                  <a:srgbClr val="2F2B20"/>
                </a:solidFill>
                <a:latin typeface="Courier New"/>
                <a:cs typeface="Courier New"/>
              </a:rPr>
              <a:t>-l </a:t>
            </a:r>
            <a:r>
              <a:rPr lang="en-US" spc="9" dirty="0">
                <a:solidFill>
                  <a:srgbClr val="2F2B20"/>
                </a:solidFill>
                <a:cs typeface="Arial"/>
              </a:rPr>
              <a:t>gives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detailed  </a:t>
            </a:r>
            <a:r>
              <a:rPr lang="en-US" dirty="0">
                <a:solidFill>
                  <a:srgbClr val="2F2B20"/>
                </a:solidFill>
                <a:cs typeface="Arial"/>
              </a:rPr>
              <a:t>listing)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115"/>
              </a:spcBef>
            </a:pPr>
            <a:r>
              <a:rPr lang="en-US" b="1" spc="44" dirty="0" err="1">
                <a:solidFill>
                  <a:srgbClr val="2F2B20"/>
                </a:solidFill>
                <a:cs typeface="Arial"/>
              </a:rPr>
              <a:t>pwd</a:t>
            </a:r>
            <a:r>
              <a:rPr lang="en-US" b="1" spc="44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prints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full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path </a:t>
            </a:r>
            <a:r>
              <a:rPr lang="en-US" spc="66" dirty="0">
                <a:solidFill>
                  <a:srgbClr val="2F2B20"/>
                </a:solidFill>
                <a:cs typeface="Arial"/>
              </a:rPr>
              <a:t>to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current</a:t>
            </a:r>
            <a:r>
              <a:rPr lang="en-US" spc="-4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35"/>
              </a:spcBef>
            </a:pPr>
            <a:r>
              <a:rPr lang="en-US" b="1" spc="31" dirty="0">
                <a:solidFill>
                  <a:srgbClr val="2F2B20"/>
                </a:solidFill>
                <a:cs typeface="Arial"/>
              </a:rPr>
              <a:t>cd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changes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directory; can </a:t>
            </a:r>
            <a:r>
              <a:rPr lang="en-US" dirty="0">
                <a:solidFill>
                  <a:srgbClr val="2F2B20"/>
                </a:solidFill>
                <a:cs typeface="Arial"/>
              </a:rPr>
              <a:t>use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full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or </a:t>
            </a:r>
            <a:r>
              <a:rPr lang="en-US" dirty="0">
                <a:solidFill>
                  <a:srgbClr val="2F2B20"/>
                </a:solidFill>
                <a:cs typeface="Arial"/>
              </a:rPr>
              <a:t>relative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path </a:t>
            </a:r>
            <a:r>
              <a:rPr lang="en-US" spc="-4" dirty="0">
                <a:solidFill>
                  <a:srgbClr val="2F2B20"/>
                </a:solidFill>
                <a:cs typeface="Arial"/>
              </a:rPr>
              <a:t>as</a:t>
            </a:r>
            <a:r>
              <a:rPr lang="en-US" spc="124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target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66"/>
              </a:spcBef>
            </a:pPr>
            <a:r>
              <a:rPr lang="en-US" b="1" spc="22" dirty="0" err="1">
                <a:solidFill>
                  <a:srgbClr val="2F2B20"/>
                </a:solidFill>
                <a:cs typeface="Arial"/>
              </a:rPr>
              <a:t>mkdir</a:t>
            </a:r>
            <a:r>
              <a:rPr lang="en-US" b="1" spc="22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9" dirty="0">
                <a:solidFill>
                  <a:srgbClr val="2F2B20"/>
                </a:solidFill>
                <a:cs typeface="Arial"/>
              </a:rPr>
              <a:t>creates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subdirectory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in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the current</a:t>
            </a:r>
            <a:r>
              <a:rPr lang="en-US" spc="163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</a:t>
            </a:r>
            <a:endParaRPr lang="en-US" dirty="0">
              <a:cs typeface="Arial"/>
            </a:endParaRPr>
          </a:p>
          <a:p>
            <a:pPr marL="11206" marR="216285">
              <a:lnSpc>
                <a:spcPct val="110000"/>
              </a:lnSpc>
              <a:spcBef>
                <a:spcPts val="410"/>
              </a:spcBef>
            </a:pPr>
            <a:r>
              <a:rPr lang="en-US" b="1" spc="26" dirty="0">
                <a:solidFill>
                  <a:srgbClr val="2F2B20"/>
                </a:solidFill>
                <a:cs typeface="Arial"/>
              </a:rPr>
              <a:t>rm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removes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 </a:t>
            </a:r>
            <a:r>
              <a:rPr lang="en-US" spc="-35" dirty="0">
                <a:solidFill>
                  <a:srgbClr val="2F2B20"/>
                </a:solidFill>
                <a:cs typeface="Arial"/>
              </a:rPr>
              <a:t>(</a:t>
            </a:r>
            <a:r>
              <a:rPr lang="en-US" spc="-35" dirty="0">
                <a:solidFill>
                  <a:srgbClr val="2F2B20"/>
                </a:solidFill>
                <a:latin typeface="Courier New"/>
                <a:cs typeface="Courier New"/>
              </a:rPr>
              <a:t>rm </a:t>
            </a:r>
            <a:r>
              <a:rPr lang="en-US" spc="13" dirty="0">
                <a:solidFill>
                  <a:srgbClr val="2F2B20"/>
                </a:solidFill>
                <a:latin typeface="Courier New"/>
                <a:cs typeface="Courier New"/>
              </a:rPr>
              <a:t>-r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removes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and </a:t>
            </a:r>
            <a:r>
              <a:rPr lang="en-US" spc="-4" dirty="0">
                <a:solidFill>
                  <a:srgbClr val="2F2B20"/>
                </a:solidFill>
                <a:cs typeface="Arial"/>
              </a:rPr>
              <a:t>all </a:t>
            </a:r>
            <a:r>
              <a:rPr lang="en-US" spc="44" dirty="0">
                <a:solidFill>
                  <a:srgbClr val="2F2B20"/>
                </a:solidFill>
                <a:cs typeface="Arial"/>
              </a:rPr>
              <a:t>of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its 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contents)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35"/>
              </a:spcBef>
            </a:pPr>
            <a:r>
              <a:rPr lang="en-US" b="1" spc="31" dirty="0" err="1">
                <a:solidFill>
                  <a:srgbClr val="2F2B20"/>
                </a:solidFill>
                <a:cs typeface="Arial"/>
              </a:rPr>
              <a:t>cp</a:t>
            </a:r>
            <a:r>
              <a:rPr lang="en-US" b="1" spc="31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copies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</a:t>
            </a:r>
            <a:r>
              <a:rPr lang="en-US" spc="88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66"/>
              </a:spcBef>
            </a:pPr>
            <a:r>
              <a:rPr lang="en-US" b="1" dirty="0">
                <a:solidFill>
                  <a:srgbClr val="2F2B20"/>
                </a:solidFill>
                <a:cs typeface="Arial"/>
              </a:rPr>
              <a:t>mv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moves </a:t>
            </a:r>
            <a:r>
              <a:rPr lang="en-US" spc="-31" dirty="0">
                <a:solidFill>
                  <a:srgbClr val="2F2B20"/>
                </a:solidFill>
                <a:cs typeface="Arial"/>
              </a:rPr>
              <a:t>(or </a:t>
            </a:r>
            <a:r>
              <a:rPr lang="en-US" spc="-18" dirty="0">
                <a:solidFill>
                  <a:srgbClr val="2F2B20"/>
                </a:solidFill>
                <a:cs typeface="Arial"/>
              </a:rPr>
              <a:t>renames)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or</a:t>
            </a:r>
            <a:r>
              <a:rPr lang="en-US" spc="296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</a:t>
            </a:r>
          </a:p>
          <a:p>
            <a:pPr marL="11206">
              <a:lnSpc>
                <a:spcPct val="120000"/>
              </a:lnSpc>
              <a:spcBef>
                <a:spcPts val="353"/>
              </a:spcBef>
            </a:pPr>
            <a:r>
              <a:rPr lang="en-US" b="1" spc="-9" dirty="0">
                <a:solidFill>
                  <a:srgbClr val="2F2B20"/>
                </a:solidFill>
                <a:cs typeface="Arial"/>
              </a:rPr>
              <a:t>more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displays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 </a:t>
            </a:r>
            <a:r>
              <a:rPr lang="en-US" spc="9" dirty="0">
                <a:solidFill>
                  <a:srgbClr val="2F2B20"/>
                </a:solidFill>
                <a:cs typeface="Arial"/>
              </a:rPr>
              <a:t>one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screen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at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</a:t>
            </a:r>
            <a:r>
              <a:rPr lang="en-US" spc="212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time</a:t>
            </a:r>
            <a:endParaRPr lang="en-US" dirty="0">
              <a:cs typeface="Arial"/>
            </a:endParaRPr>
          </a:p>
          <a:p>
            <a:pPr marL="11206">
              <a:lnSpc>
                <a:spcPct val="120000"/>
              </a:lnSpc>
              <a:spcBef>
                <a:spcPts val="300"/>
              </a:spcBef>
            </a:pPr>
            <a:r>
              <a:rPr lang="en-US" b="1" spc="22" dirty="0">
                <a:solidFill>
                  <a:srgbClr val="2F2B20"/>
                </a:solidFill>
                <a:cs typeface="Arial"/>
              </a:rPr>
              <a:t>head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prints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first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few </a:t>
            </a:r>
            <a:r>
              <a:rPr lang="en-US" dirty="0">
                <a:solidFill>
                  <a:srgbClr val="2F2B20"/>
                </a:solidFill>
                <a:cs typeface="Arial"/>
              </a:rPr>
              <a:t>lines </a:t>
            </a:r>
            <a:r>
              <a:rPr lang="en-US" spc="44" dirty="0">
                <a:solidFill>
                  <a:srgbClr val="2F2B20"/>
                </a:solidFill>
                <a:cs typeface="Arial"/>
              </a:rPr>
              <a:t>of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</a:t>
            </a:r>
            <a:endParaRPr lang="en-US" dirty="0">
              <a:cs typeface="Arial"/>
            </a:endParaRPr>
          </a:p>
          <a:p>
            <a:pPr marL="11206" marR="4483">
              <a:lnSpc>
                <a:spcPct val="120000"/>
              </a:lnSpc>
              <a:spcBef>
                <a:spcPts val="543"/>
              </a:spcBef>
            </a:pPr>
            <a:r>
              <a:rPr lang="en-US" b="1" dirty="0">
                <a:solidFill>
                  <a:srgbClr val="2F2B20"/>
                </a:solidFill>
                <a:cs typeface="Arial"/>
              </a:rPr>
              <a:t>tail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prints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last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few </a:t>
            </a:r>
            <a:r>
              <a:rPr lang="en-US" dirty="0">
                <a:solidFill>
                  <a:srgbClr val="2F2B20"/>
                </a:solidFill>
                <a:cs typeface="Arial"/>
              </a:rPr>
              <a:t>lines </a:t>
            </a:r>
            <a:r>
              <a:rPr lang="en-US" spc="44" dirty="0">
                <a:solidFill>
                  <a:srgbClr val="2F2B20"/>
                </a:solidFill>
                <a:cs typeface="Arial"/>
              </a:rPr>
              <a:t>of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66"/>
              </a:spcBef>
            </a:pPr>
            <a:endParaRPr lang="en-US" b="1" dirty="0">
              <a:cs typeface="Arial"/>
            </a:endParaRPr>
          </a:p>
          <a:p>
            <a:endParaRPr lang="en-US" dirty="0"/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1/21/22</a:t>
            </a:r>
            <a:endParaRPr lang="en-US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CHEM 4555: Intro to CURC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CFBD93B-F5D5-674F-93E2-95FB2393A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414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PC_MOOC_how_to_parallelize" id="{D2326368-328F-9E45-8FB4-8AD806A8553D}" vid="{ECCED491-CD2D-4C49-A7F2-B2207E5FFC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11564</TotalTime>
  <Words>1960</Words>
  <Application>Microsoft Macintosh PowerPoint</Application>
  <PresentationFormat>Widescreen</PresentationFormat>
  <Paragraphs>401</Paragraphs>
  <Slides>25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8" baseType="lpstr">
      <vt:lpstr>Arial</vt:lpstr>
      <vt:lpstr>Arial Black</vt:lpstr>
      <vt:lpstr>Calibri</vt:lpstr>
      <vt:lpstr>Consolas</vt:lpstr>
      <vt:lpstr>Courier</vt:lpstr>
      <vt:lpstr>Courier New</vt:lpstr>
      <vt:lpstr>Helvetica</vt:lpstr>
      <vt:lpstr>Helvetica Light</vt:lpstr>
      <vt:lpstr>Helvetica Neue</vt:lpstr>
      <vt:lpstr>Tahoma</vt:lpstr>
      <vt:lpstr>Times New Roman</vt:lpstr>
      <vt:lpstr>Wingdings</vt:lpstr>
      <vt:lpstr>Office Theme</vt:lpstr>
      <vt:lpstr>Introduction to HPC on CURC</vt:lpstr>
      <vt:lpstr>Introduction to HPC on Blanca</vt:lpstr>
      <vt:lpstr>Outline for this presentation</vt:lpstr>
      <vt:lpstr>What is Research Computing?</vt:lpstr>
      <vt:lpstr>Hardware - Summit Supercomputer</vt:lpstr>
      <vt:lpstr>What Would I Use Summit For?</vt:lpstr>
      <vt:lpstr>Typical Summit Workflow</vt:lpstr>
      <vt:lpstr>Logging In</vt:lpstr>
      <vt:lpstr>Basic Linux commands</vt:lpstr>
      <vt:lpstr>File editing with nano</vt:lpstr>
      <vt:lpstr>Your personal directories on CURC</vt:lpstr>
      <vt:lpstr>Software</vt:lpstr>
      <vt:lpstr>Using Modules</vt:lpstr>
      <vt:lpstr>Using Anaconda for Python, R</vt:lpstr>
      <vt:lpstr>Next topic: Job scheduling </vt:lpstr>
      <vt:lpstr>Two types of jobs</vt:lpstr>
      <vt:lpstr>Scheduling an interactive job</vt:lpstr>
      <vt:lpstr>Scheduling Batch Jobs</vt:lpstr>
      <vt:lpstr>Anatomy of a job script</vt:lpstr>
      <vt:lpstr>Job Parameters</vt:lpstr>
      <vt:lpstr>Available Partitions</vt:lpstr>
      <vt:lpstr>Quality of Service</vt:lpstr>
      <vt:lpstr>Let’s schedule a batch job</vt:lpstr>
      <vt:lpstr>Other topics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Shelley Knuth</dc:creator>
  <cp:lastModifiedBy>Andrew Monaghan</cp:lastModifiedBy>
  <cp:revision>69</cp:revision>
  <dcterms:created xsi:type="dcterms:W3CDTF">2019-02-01T23:54:22Z</dcterms:created>
  <dcterms:modified xsi:type="dcterms:W3CDTF">2022-01-21T18:11:26Z</dcterms:modified>
</cp:coreProperties>
</file>

<file path=docProps/thumbnail.jpeg>
</file>